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54"/>
  </p:notesMasterIdLst>
  <p:handoutMasterIdLst>
    <p:handoutMasterId r:id="rId55"/>
  </p:handoutMasterIdLst>
  <p:sldIdLst>
    <p:sldId id="257" r:id="rId2"/>
    <p:sldId id="802" r:id="rId3"/>
    <p:sldId id="824" r:id="rId4"/>
    <p:sldId id="825" r:id="rId5"/>
    <p:sldId id="806" r:id="rId6"/>
    <p:sldId id="826" r:id="rId7"/>
    <p:sldId id="831" r:id="rId8"/>
    <p:sldId id="827" r:id="rId9"/>
    <p:sldId id="828" r:id="rId10"/>
    <p:sldId id="829" r:id="rId11"/>
    <p:sldId id="830" r:id="rId12"/>
    <p:sldId id="833" r:id="rId13"/>
    <p:sldId id="835" r:id="rId14"/>
    <p:sldId id="836" r:id="rId15"/>
    <p:sldId id="838" r:id="rId16"/>
    <p:sldId id="854" r:id="rId17"/>
    <p:sldId id="853" r:id="rId18"/>
    <p:sldId id="855" r:id="rId19"/>
    <p:sldId id="282" r:id="rId20"/>
    <p:sldId id="265" r:id="rId21"/>
    <p:sldId id="266" r:id="rId22"/>
    <p:sldId id="267" r:id="rId23"/>
    <p:sldId id="268" r:id="rId24"/>
    <p:sldId id="845" r:id="rId25"/>
    <p:sldId id="857" r:id="rId26"/>
    <p:sldId id="851" r:id="rId27"/>
    <p:sldId id="858" r:id="rId28"/>
    <p:sldId id="859" r:id="rId29"/>
    <p:sldId id="860" r:id="rId30"/>
    <p:sldId id="861" r:id="rId31"/>
    <p:sldId id="846" r:id="rId32"/>
    <p:sldId id="862" r:id="rId33"/>
    <p:sldId id="863" r:id="rId34"/>
    <p:sldId id="864" r:id="rId35"/>
    <p:sldId id="865" r:id="rId36"/>
    <p:sldId id="876" r:id="rId37"/>
    <p:sldId id="866" r:id="rId38"/>
    <p:sldId id="848" r:id="rId39"/>
    <p:sldId id="867" r:id="rId40"/>
    <p:sldId id="868" r:id="rId41"/>
    <p:sldId id="869" r:id="rId42"/>
    <p:sldId id="870" r:id="rId43"/>
    <p:sldId id="871" r:id="rId44"/>
    <p:sldId id="849" r:id="rId45"/>
    <p:sldId id="872" r:id="rId46"/>
    <p:sldId id="873" r:id="rId47"/>
    <p:sldId id="839" r:id="rId48"/>
    <p:sldId id="875" r:id="rId49"/>
    <p:sldId id="874" r:id="rId50"/>
    <p:sldId id="840" r:id="rId51"/>
    <p:sldId id="878" r:id="rId52"/>
    <p:sldId id="756" r:id="rId5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D08626D-EA78-48CF-A0CF-9475124B3837}">
          <p14:sldIdLst>
            <p14:sldId id="257"/>
          </p14:sldIdLst>
        </p14:section>
        <p14:section name="Untitled Section" id="{D21FDF2C-0910-43E3-B3A6-7B2AD0296B14}">
          <p14:sldIdLst>
            <p14:sldId id="802"/>
            <p14:sldId id="824"/>
            <p14:sldId id="825"/>
            <p14:sldId id="806"/>
            <p14:sldId id="826"/>
            <p14:sldId id="831"/>
            <p14:sldId id="827"/>
            <p14:sldId id="828"/>
            <p14:sldId id="829"/>
            <p14:sldId id="830"/>
            <p14:sldId id="833"/>
            <p14:sldId id="835"/>
            <p14:sldId id="836"/>
            <p14:sldId id="838"/>
            <p14:sldId id="854"/>
            <p14:sldId id="853"/>
            <p14:sldId id="855"/>
            <p14:sldId id="282"/>
            <p14:sldId id="265"/>
            <p14:sldId id="266"/>
            <p14:sldId id="267"/>
            <p14:sldId id="268"/>
            <p14:sldId id="845"/>
            <p14:sldId id="857"/>
            <p14:sldId id="851"/>
            <p14:sldId id="858"/>
            <p14:sldId id="859"/>
            <p14:sldId id="860"/>
            <p14:sldId id="861"/>
            <p14:sldId id="846"/>
            <p14:sldId id="862"/>
            <p14:sldId id="863"/>
            <p14:sldId id="864"/>
            <p14:sldId id="865"/>
            <p14:sldId id="876"/>
            <p14:sldId id="866"/>
            <p14:sldId id="848"/>
            <p14:sldId id="867"/>
            <p14:sldId id="868"/>
            <p14:sldId id="869"/>
            <p14:sldId id="870"/>
            <p14:sldId id="871"/>
            <p14:sldId id="849"/>
            <p14:sldId id="872"/>
            <p14:sldId id="873"/>
            <p14:sldId id="839"/>
            <p14:sldId id="875"/>
            <p14:sldId id="874"/>
            <p14:sldId id="840"/>
            <p14:sldId id="878"/>
            <p14:sldId id="75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ve Kerr" initials="EK [2]"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CCFF"/>
    <a:srgbClr val="FACE12"/>
    <a:srgbClr val="CCECFF"/>
    <a:srgbClr val="AAAA56"/>
    <a:srgbClr val="66FF33"/>
    <a:srgbClr val="CC9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4" autoAdjust="0"/>
    <p:restoredTop sz="89831" autoAdjust="0"/>
  </p:normalViewPr>
  <p:slideViewPr>
    <p:cSldViewPr snapToGrid="0">
      <p:cViewPr varScale="1">
        <p:scale>
          <a:sx n="72" d="100"/>
          <a:sy n="72" d="100"/>
        </p:scale>
        <p:origin x="618" y="66"/>
      </p:cViewPr>
      <p:guideLst>
        <p:guide orient="horz" pos="2160"/>
        <p:guide pos="3840"/>
      </p:guideLst>
    </p:cSldViewPr>
  </p:slideViewPr>
  <p:outlineViewPr>
    <p:cViewPr>
      <p:scale>
        <a:sx n="33" d="100"/>
        <a:sy n="33" d="100"/>
      </p:scale>
      <p:origin x="0" y="-509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81CDF24-3D73-4C45-BE1A-26349771D4F5}" type="datetimeFigureOut">
              <a:rPr lang="en-US" smtClean="0"/>
              <a:t>6/18/2020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F919304-F935-42F6-9D81-8369CE6D89E9}" type="slidenum">
              <a:rPr lang="en-US" smtClean="0"/>
              <a:t>‹#›</a:t>
            </a:fld>
            <a:endParaRPr lang="en-US" dirty="0"/>
          </a:p>
        </p:txBody>
      </p:sp>
    </p:spTree>
    <p:extLst>
      <p:ext uri="{BB962C8B-B14F-4D97-AF65-F5344CB8AC3E}">
        <p14:creationId xmlns:p14="http://schemas.microsoft.com/office/powerpoint/2010/main" val="946797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CD06ACC-8DC5-40B5-A23F-12012BE02065}" type="datetimeFigureOut">
              <a:rPr lang="en-US" smtClean="0"/>
              <a:t>6/18/2020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94D4D03-7381-43E7-A4A7-5987B1428BB8}" type="slidenum">
              <a:rPr lang="en-US" smtClean="0"/>
              <a:t>‹#›</a:t>
            </a:fld>
            <a:endParaRPr lang="en-US" dirty="0"/>
          </a:p>
        </p:txBody>
      </p:sp>
    </p:spTree>
    <p:extLst>
      <p:ext uri="{BB962C8B-B14F-4D97-AF65-F5344CB8AC3E}">
        <p14:creationId xmlns:p14="http://schemas.microsoft.com/office/powerpoint/2010/main" val="4112429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pPr>
              <a:lnSpc>
                <a:spcPct val="150000"/>
              </a:lnSpc>
            </a:pPr>
            <a:endParaRPr lang="en-US" dirty="0">
              <a:ea typeface="ＭＳ Ｐゴシック" charset="-128"/>
            </a:endParaRPr>
          </a:p>
          <a:p>
            <a:pPr>
              <a:lnSpc>
                <a:spcPct val="150000"/>
              </a:lnSpc>
            </a:pPr>
            <a:endParaRPr lang="en-US" dirty="0">
              <a:ea typeface="ＭＳ Ｐゴシック" charset="-128"/>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B0A8AC77-AA18-4B2E-A059-F88CAA9F3832}" type="slidenum">
              <a:rPr lang="en-US" smtClean="0">
                <a:solidFill>
                  <a:prstClr val="black"/>
                </a:solidFill>
              </a:rPr>
              <a:pPr/>
              <a:t>1</a:t>
            </a:fld>
            <a:endParaRPr lang="en-US" dirty="0">
              <a:solidFill>
                <a:prstClr val="black"/>
              </a:solidFill>
            </a:endParaRPr>
          </a:p>
        </p:txBody>
      </p:sp>
      <p:sp>
        <p:nvSpPr>
          <p:cNvPr id="2" name="Date Placeholder 1"/>
          <p:cNvSpPr>
            <a:spLocks noGrp="1"/>
          </p:cNvSpPr>
          <p:nvPr>
            <p:ph type="dt" idx="10"/>
          </p:nvPr>
        </p:nvSpPr>
        <p:spPr/>
        <p:txBody>
          <a:bodyPr/>
          <a:lstStyle/>
          <a:p>
            <a:pPr>
              <a:defRPr/>
            </a:pPr>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t>Kupersmith MOAA 11-16-12</a:t>
            </a:r>
            <a:endParaRPr lang="en-US" dirty="0"/>
          </a:p>
        </p:txBody>
      </p:sp>
      <p:sp>
        <p:nvSpPr>
          <p:cNvPr id="5" name="Slide Number Placeholder 4"/>
          <p:cNvSpPr>
            <a:spLocks noGrp="1"/>
          </p:cNvSpPr>
          <p:nvPr>
            <p:ph type="sldNum" sz="quarter" idx="5"/>
          </p:nvPr>
        </p:nvSpPr>
        <p:spPr/>
        <p:txBody>
          <a:bodyPr/>
          <a:lstStyle/>
          <a:p>
            <a:fld id="{DFD3E557-29CA-2942-B5B0-BBAE067F5736}" type="slidenum">
              <a:rPr lang="en-US" smtClean="0"/>
              <a:pPr/>
              <a:t>51</a:t>
            </a:fld>
            <a:endParaRPr lang="en-US" dirty="0"/>
          </a:p>
        </p:txBody>
      </p:sp>
    </p:spTree>
    <p:extLst>
      <p:ext uri="{BB962C8B-B14F-4D97-AF65-F5344CB8AC3E}">
        <p14:creationId xmlns:p14="http://schemas.microsoft.com/office/powerpoint/2010/main" val="2821710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4EA58A-39E5-4D21-9D36-B59FED999BAC}" type="slidenum">
              <a:rPr lang="en-US" smtClean="0"/>
              <a:t>52</a:t>
            </a:fld>
            <a:endParaRPr lang="en-US" dirty="0"/>
          </a:p>
        </p:txBody>
      </p:sp>
    </p:spTree>
    <p:extLst>
      <p:ext uri="{BB962C8B-B14F-4D97-AF65-F5344CB8AC3E}">
        <p14:creationId xmlns:p14="http://schemas.microsoft.com/office/powerpoint/2010/main" val="332251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dirty="0"/>
              <a:t>6/18/2020</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23D2E0-857C-45E7-8D49-73C280832387}" type="slidenum">
              <a:rPr lang="en-US" smtClean="0"/>
              <a:t>‹#›</a:t>
            </a:fld>
            <a:endParaRPr lang="en-US" dirty="0"/>
          </a:p>
        </p:txBody>
      </p:sp>
      <p:pic>
        <p:nvPicPr>
          <p:cNvPr id="7" name="Picture 11" descr="NewPPcover.jpg"/>
          <p:cNvPicPr>
            <a:picLocks noChangeAspect="1"/>
          </p:cNvPicPr>
          <p:nvPr userDrawn="1"/>
        </p:nvPicPr>
        <p:blipFill rotWithShape="1">
          <a:blip r:embed="rId2">
            <a:extLst>
              <a:ext uri="{28A0092B-C50C-407E-A947-70E740481C1C}">
                <a14:useLocalDpi xmlns:a14="http://schemas.microsoft.com/office/drawing/2010/main"/>
              </a:ext>
            </a:extLst>
          </a:blip>
          <a:srcRect t="49966" b="7283"/>
          <a:stretch/>
        </p:blipFill>
        <p:spPr bwMode="auto">
          <a:xfrm>
            <a:off x="0" y="2998032"/>
            <a:ext cx="12191999" cy="385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background cover.pdf"/>
          <p:cNvPicPr>
            <a:picLocks noChangeAspect="1"/>
          </p:cNvPicPr>
          <p:nvPr userDrawn="1"/>
        </p:nvPicPr>
        <p:blipFill rotWithShape="1">
          <a:blip r:embed="rId3" cstate="email">
            <a:extLst>
              <a:ext uri="{28A0092B-C50C-407E-A947-70E740481C1C}">
                <a14:useLocalDpi xmlns:a14="http://schemas.microsoft.com/office/drawing/2010/main" val="0"/>
              </a:ext>
            </a:extLst>
          </a:blip>
          <a:srcRect b="57158"/>
          <a:stretch/>
        </p:blipFill>
        <p:spPr>
          <a:xfrm>
            <a:off x="0" y="9815"/>
            <a:ext cx="12192000" cy="2988217"/>
          </a:xfrm>
          <a:prstGeom prst="rect">
            <a:avLst/>
          </a:prstGeom>
        </p:spPr>
      </p:pic>
    </p:spTree>
    <p:extLst>
      <p:ext uri="{BB962C8B-B14F-4D97-AF65-F5344CB8AC3E}">
        <p14:creationId xmlns:p14="http://schemas.microsoft.com/office/powerpoint/2010/main" val="1839137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6/18/2020</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pic>
        <p:nvPicPr>
          <p:cNvPr id="7" name="Picture 10" descr="newPPTop.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3000"/>
            <a:ext cx="12191999" cy="158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3320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39"/>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39"/>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6/18/2020</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pic>
        <p:nvPicPr>
          <p:cNvPr id="7" name="Picture 10" descr="newPPTop.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3000"/>
            <a:ext cx="12191999" cy="158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6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16132" y="1646266"/>
            <a:ext cx="10972800" cy="4525963"/>
          </a:xfrm>
        </p:spPr>
        <p:txBody>
          <a:bodyPr>
            <a:normAutofit/>
          </a:bodyPr>
          <a:lstStyle>
            <a:lvl1pPr>
              <a:defRPr sz="3600">
                <a:latin typeface="Arial" panose="020B0604020202020204" pitchFamily="34" charset="0"/>
                <a:cs typeface="Arial" panose="020B0604020202020204" pitchFamily="34" charset="0"/>
              </a:defRPr>
            </a:lvl1pPr>
            <a:lvl2pPr>
              <a:defRPr sz="3600">
                <a:latin typeface="Arial" panose="020B0604020202020204" pitchFamily="34" charset="0"/>
                <a:cs typeface="Arial" panose="020B0604020202020204" pitchFamily="34" charset="0"/>
              </a:defRPr>
            </a:lvl2pPr>
            <a:lvl3pPr>
              <a:defRPr sz="3600">
                <a:latin typeface="Arial" panose="020B0604020202020204" pitchFamily="34" charset="0"/>
                <a:cs typeface="Arial" panose="020B0604020202020204" pitchFamily="34" charset="0"/>
              </a:defRPr>
            </a:lvl3pPr>
            <a:lvl4pPr>
              <a:defRPr sz="3600">
                <a:latin typeface="Arial" panose="020B0604020202020204" pitchFamily="34" charset="0"/>
                <a:cs typeface="Arial" panose="020B0604020202020204" pitchFamily="34" charset="0"/>
              </a:defRPr>
            </a:lvl4pPr>
            <a:lvl5pPr>
              <a:defRPr sz="3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dirty="0"/>
              <a:t>6/18/2020</a:t>
            </a:r>
          </a:p>
        </p:txBody>
      </p:sp>
      <p:sp>
        <p:nvSpPr>
          <p:cNvPr id="5" name="Footer Placeholder 4"/>
          <p:cNvSpPr>
            <a:spLocks noGrp="1"/>
          </p:cNvSpPr>
          <p:nvPr>
            <p:ph type="ftr" sz="quarter" idx="11"/>
          </p:nvPr>
        </p:nvSpPr>
        <p:spPr/>
        <p:txBody>
          <a:bodyPr/>
          <a:lstStyle/>
          <a:p>
            <a:endParaRPr lang="en-US" dirty="0"/>
          </a:p>
        </p:txBody>
      </p:sp>
      <p:pic>
        <p:nvPicPr>
          <p:cNvPr id="7" name="Picture 10" descr="newPPTop.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3000"/>
            <a:ext cx="12191999" cy="158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0798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6/18/2020</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23D2E0-857C-45E7-8D49-73C280832387}" type="slidenum">
              <a:rPr lang="en-US" smtClean="0"/>
              <a:t>‹#›</a:t>
            </a:fld>
            <a:endParaRPr lang="en-US" dirty="0"/>
          </a:p>
        </p:txBody>
      </p:sp>
      <p:pic>
        <p:nvPicPr>
          <p:cNvPr id="7" name="Picture 11" descr="NewPPcover.jpg"/>
          <p:cNvPicPr>
            <a:picLocks noChangeAspect="1"/>
          </p:cNvPicPr>
          <p:nvPr userDrawn="1"/>
        </p:nvPicPr>
        <p:blipFill rotWithShape="1">
          <a:blip r:embed="rId2">
            <a:extLst>
              <a:ext uri="{28A0092B-C50C-407E-A947-70E740481C1C}">
                <a14:useLocalDpi xmlns:a14="http://schemas.microsoft.com/office/drawing/2010/main"/>
              </a:ext>
            </a:extLst>
          </a:blip>
          <a:srcRect t="49967"/>
          <a:stretch/>
        </p:blipFill>
        <p:spPr bwMode="auto">
          <a:xfrm>
            <a:off x="0" y="2893102"/>
            <a:ext cx="12191999" cy="3964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9727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66482" y="1600203"/>
            <a:ext cx="11455403" cy="4525963"/>
          </a:xfrm>
        </p:spPr>
        <p:txBody>
          <a:bodyPr>
            <a:normAutofit/>
          </a:bodyPr>
          <a:lstStyle>
            <a:lvl1pPr>
              <a:defRPr sz="3600">
                <a:latin typeface="Arial" panose="020B0604020202020204" pitchFamily="34" charset="0"/>
                <a:cs typeface="Arial" panose="020B0604020202020204" pitchFamily="34" charset="0"/>
              </a:defRPr>
            </a:lvl1pPr>
            <a:lvl2pPr>
              <a:defRPr sz="3600">
                <a:latin typeface="Arial" panose="020B0604020202020204" pitchFamily="34" charset="0"/>
                <a:cs typeface="Arial" panose="020B0604020202020204" pitchFamily="34" charset="0"/>
              </a:defRPr>
            </a:lvl2pPr>
            <a:lvl3pPr>
              <a:defRPr sz="3600">
                <a:latin typeface="Arial" panose="020B0604020202020204" pitchFamily="34" charset="0"/>
                <a:cs typeface="Arial" panose="020B0604020202020204" pitchFamily="34" charset="0"/>
              </a:defRPr>
            </a:lvl3pPr>
            <a:lvl4pPr>
              <a:defRPr sz="3600">
                <a:latin typeface="Arial" panose="020B0604020202020204" pitchFamily="34" charset="0"/>
                <a:cs typeface="Arial" panose="020B0604020202020204" pitchFamily="34" charset="0"/>
              </a:defRPr>
            </a:lvl4pPr>
            <a:lvl5pPr>
              <a:defRPr sz="36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dirty="0"/>
              <a:t>6/18/2020</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endParaRPr lang="en-US" dirty="0"/>
          </a:p>
        </p:txBody>
      </p:sp>
      <p:pic>
        <p:nvPicPr>
          <p:cNvPr id="8" name="Picture 10" descr="newPPTop.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3000"/>
            <a:ext cx="12191999" cy="158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3569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6/18/2020</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endParaRPr lang="en-US" dirty="0"/>
          </a:p>
        </p:txBody>
      </p:sp>
      <p:pic>
        <p:nvPicPr>
          <p:cNvPr id="10" name="Picture 10" descr="newPPTop.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3000"/>
            <a:ext cx="12191999" cy="158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6091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6/18/2020</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endParaRPr lang="en-US" dirty="0"/>
          </a:p>
        </p:txBody>
      </p:sp>
      <p:pic>
        <p:nvPicPr>
          <p:cNvPr id="6" name="Picture 10" descr="newPPTop.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63000"/>
            <a:ext cx="12191999" cy="158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5829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6/18/2020</a:t>
            </a:r>
          </a:p>
        </p:txBody>
      </p:sp>
      <p:sp>
        <p:nvSpPr>
          <p:cNvPr id="4" name="Slide Number Placeholder 3"/>
          <p:cNvSpPr>
            <a:spLocks noGrp="1"/>
          </p:cNvSpPr>
          <p:nvPr>
            <p:ph type="sldNum" sz="quarter" idx="12"/>
          </p:nvPr>
        </p:nvSpPr>
        <p:spPr/>
        <p:txBody>
          <a:bodyPr/>
          <a:lstStyle/>
          <a:p>
            <a:endParaRPr lang="en-US" dirty="0"/>
          </a:p>
        </p:txBody>
      </p:sp>
      <p:sp>
        <p:nvSpPr>
          <p:cNvPr id="3" name="Footer Placeholder 2"/>
          <p:cNvSpPr>
            <a:spLocks noGrp="1"/>
          </p:cNvSpPr>
          <p:nvPr>
            <p:ph type="ftr" sz="quarter" idx="11"/>
          </p:nvPr>
        </p:nvSpPr>
        <p:spPr/>
        <p:txBody>
          <a:bodyPr/>
          <a:lstStyle>
            <a:lvl1pPr>
              <a:defRPr sz="1600" b="1"/>
            </a:lvl1pPr>
          </a:lstStyle>
          <a:p>
            <a:endParaRPr lang="en-US" dirty="0"/>
          </a:p>
        </p:txBody>
      </p:sp>
    </p:spTree>
    <p:extLst>
      <p:ext uri="{BB962C8B-B14F-4D97-AF65-F5344CB8AC3E}">
        <p14:creationId xmlns:p14="http://schemas.microsoft.com/office/powerpoint/2010/main" val="392838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6/18/2020</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282507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6/18/2020</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572492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6/18/2020</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DFD2940-4F21-43FD-8F43-41BFA4803F32}" type="slidenum">
              <a:rPr lang="en-US" smtClean="0"/>
              <a:pPr/>
              <a:t>‹#›</a:t>
            </a:fld>
            <a:endParaRPr lang="en-US" dirty="0"/>
          </a:p>
        </p:txBody>
      </p:sp>
    </p:spTree>
    <p:extLst>
      <p:ext uri="{BB962C8B-B14F-4D97-AF65-F5344CB8AC3E}">
        <p14:creationId xmlns:p14="http://schemas.microsoft.com/office/powerpoint/2010/main" val="227612094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hf hdr="0" dt="0"/>
  <p:txStyles>
    <p:titleStyle>
      <a:lvl1pPr algn="ctr" defTabSz="914400" rtl="0" eaLnBrk="1" latinLnBrk="0" hangingPunct="1">
        <a:spcBef>
          <a:spcPct val="0"/>
        </a:spcBef>
        <a:buNone/>
        <a:defRPr sz="4000" kern="1200">
          <a:solidFill>
            <a:schemeClr val="bg1">
              <a:lumMod val="9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jlv.med.va.gov/JLV/ap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vagov.sharepoint.com/sites/OITUCIS/webex/SitePages/WebEx.aspx" TargetMode="External"/><Relationship Id="rId2" Type="http://schemas.openxmlformats.org/officeDocument/2006/relationships/hyperlink" Target="https://veteransaffairs.webex.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n.wikipedia.org/wiki/File:Questionmark.svg"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www.research.va.gov/programs/orppe/education/webinars/archives.cf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50D40E-5794-4EE3-9BFD-B39EBB7FE229}"/>
              </a:ext>
            </a:extLst>
          </p:cNvPr>
          <p:cNvSpPr>
            <a:spLocks noGrp="1"/>
          </p:cNvSpPr>
          <p:nvPr>
            <p:ph type="ctrTitle"/>
          </p:nvPr>
        </p:nvSpPr>
        <p:spPr>
          <a:xfrm>
            <a:off x="1802067" y="3429000"/>
            <a:ext cx="8195930" cy="2819400"/>
          </a:xfrm>
        </p:spPr>
        <p:txBody>
          <a:bodyPr>
            <a:normAutofit fontScale="90000"/>
          </a:bodyPr>
          <a:lstStyle/>
          <a:p>
            <a:r>
              <a:rPr lang="en-US" sz="2700" dirty="0"/>
              <a:t>Facilitating Conduct of Remote Monitoring for Clinical Trials:  Key Considerations for VA Researchers </a:t>
            </a:r>
            <a:br>
              <a:rPr lang="en-US" sz="2700" dirty="0"/>
            </a:br>
            <a:br>
              <a:rPr lang="en-US" sz="2400" dirty="0"/>
            </a:br>
            <a:r>
              <a:rPr lang="en-US" sz="2400" dirty="0"/>
              <a:t>Lead Presenter: C. Karen Jeans, PhD, CCRN, CIP</a:t>
            </a:r>
            <a:br>
              <a:rPr lang="en-US" sz="2400" dirty="0"/>
            </a:br>
            <a:r>
              <a:rPr lang="en-US" sz="2400" dirty="0"/>
              <a:t>Office of Research Protections, Policy, &amp; Education</a:t>
            </a:r>
            <a:br>
              <a:rPr lang="en-US" sz="2400" dirty="0"/>
            </a:br>
            <a:r>
              <a:rPr lang="en-US" sz="2400" dirty="0"/>
              <a:t>VHA Office of Research and Development</a:t>
            </a:r>
            <a:br>
              <a:rPr lang="en-US" sz="2400" dirty="0"/>
            </a:br>
            <a:r>
              <a:rPr lang="en-US" sz="2400" dirty="0"/>
              <a:t>Department of Veterans Affairs                          </a:t>
            </a:r>
            <a:br>
              <a:rPr lang="en-US" sz="2400" dirty="0"/>
            </a:br>
            <a:r>
              <a:rPr lang="en-US" sz="2400" dirty="0"/>
              <a:t>June 18, 2020</a:t>
            </a:r>
            <a:br>
              <a:rPr lang="en-US" sz="2400" dirty="0"/>
            </a:br>
            <a:br>
              <a:rPr lang="en-US" sz="2400" dirty="0"/>
            </a:br>
            <a:endParaRPr lang="en-US" sz="2400" dirty="0"/>
          </a:p>
        </p:txBody>
      </p:sp>
      <p:sp>
        <p:nvSpPr>
          <p:cNvPr id="6" name="Slide Number Placeholder 5">
            <a:extLst>
              <a:ext uri="{FF2B5EF4-FFF2-40B4-BE49-F238E27FC236}">
                <a16:creationId xmlns:a16="http://schemas.microsoft.com/office/drawing/2014/main" id="{DB3E4F03-AD40-4DCC-A990-99CEDB3CC24F}"/>
              </a:ext>
            </a:extLst>
          </p:cNvPr>
          <p:cNvSpPr>
            <a:spLocks noGrp="1"/>
          </p:cNvSpPr>
          <p:nvPr>
            <p:ph type="sldNum" sz="quarter" idx="12"/>
          </p:nvPr>
        </p:nvSpPr>
        <p:spPr/>
        <p:txBody>
          <a:bodyPr/>
          <a:lstStyle/>
          <a:p>
            <a:endParaRPr lang="en-US" dirty="0"/>
          </a:p>
        </p:txBody>
      </p:sp>
      <p:sp>
        <p:nvSpPr>
          <p:cNvPr id="4" name="TextBox 3">
            <a:extLst>
              <a:ext uri="{FF2B5EF4-FFF2-40B4-BE49-F238E27FC236}">
                <a16:creationId xmlns:a16="http://schemas.microsoft.com/office/drawing/2014/main" id="{2F04FEBE-2E93-4E60-9A74-FD7C28E33F0F}"/>
              </a:ext>
            </a:extLst>
          </p:cNvPr>
          <p:cNvSpPr txBox="1"/>
          <p:nvPr/>
        </p:nvSpPr>
        <p:spPr>
          <a:xfrm>
            <a:off x="8737600" y="457200"/>
            <a:ext cx="2938042" cy="105560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a:t>Dial in (Main)</a:t>
            </a:r>
            <a:r>
              <a:rPr lang="en-US" sz="1400" dirty="0">
                <a:solidFill>
                  <a:schemeClr val="tx1"/>
                </a:solidFill>
              </a:rPr>
              <a:t>: (562) 247-8422</a:t>
            </a:r>
          </a:p>
          <a:p>
            <a:r>
              <a:rPr lang="en-US" sz="1400" dirty="0">
                <a:solidFill>
                  <a:schemeClr val="tx1"/>
                </a:solidFill>
              </a:rPr>
              <a:t>Dial in (Alt):     (702) 489-0006</a:t>
            </a:r>
          </a:p>
          <a:p>
            <a:r>
              <a:rPr lang="en-US" sz="1400" dirty="0"/>
              <a:t>Attendee Access Code:  858-201-010</a:t>
            </a:r>
          </a:p>
          <a:p>
            <a:r>
              <a:rPr lang="en-US" sz="1400" dirty="0"/>
              <a:t>Slides in “Handout” Tab</a:t>
            </a:r>
          </a:p>
        </p:txBody>
      </p:sp>
    </p:spTree>
    <p:extLst>
      <p:ext uri="{BB962C8B-B14F-4D97-AF65-F5344CB8AC3E}">
        <p14:creationId xmlns:p14="http://schemas.microsoft.com/office/powerpoint/2010/main" val="1380494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BD406-CC5B-4516-8BE7-A8E126F71B08}"/>
              </a:ext>
            </a:extLst>
          </p:cNvPr>
          <p:cNvSpPr>
            <a:spLocks noGrp="1"/>
          </p:cNvSpPr>
          <p:nvPr>
            <p:ph type="title"/>
          </p:nvPr>
        </p:nvSpPr>
        <p:spPr/>
        <p:txBody>
          <a:bodyPr>
            <a:normAutofit fontScale="90000"/>
          </a:bodyPr>
          <a:lstStyle/>
          <a:p>
            <a:pPr algn="l"/>
            <a:r>
              <a:rPr lang="en-US" dirty="0"/>
              <a:t>VA Permits External Monitoring of Clinical Trials Using Remote Monitoring</a:t>
            </a:r>
          </a:p>
        </p:txBody>
      </p:sp>
      <p:sp>
        <p:nvSpPr>
          <p:cNvPr id="4" name="Text Placeholder 3">
            <a:extLst>
              <a:ext uri="{FF2B5EF4-FFF2-40B4-BE49-F238E27FC236}">
                <a16:creationId xmlns:a16="http://schemas.microsoft.com/office/drawing/2014/main" id="{6D15D9ED-66C3-4337-A74B-5C7607A7AE69}"/>
              </a:ext>
            </a:extLst>
          </p:cNvPr>
          <p:cNvSpPr>
            <a:spLocks noGrp="1"/>
          </p:cNvSpPr>
          <p:nvPr>
            <p:ph type="body" idx="1"/>
          </p:nvPr>
        </p:nvSpPr>
        <p:spPr>
          <a:xfrm>
            <a:off x="609598" y="1535113"/>
            <a:ext cx="5276195" cy="639762"/>
          </a:xfrm>
          <a:ln w="50800">
            <a:solidFill>
              <a:schemeClr val="tx1"/>
            </a:solidFill>
          </a:ln>
        </p:spPr>
        <p:txBody>
          <a:bodyPr>
            <a:normAutofit fontScale="92500" lnSpcReduction="20000"/>
          </a:bodyPr>
          <a:lstStyle/>
          <a:p>
            <a:r>
              <a:rPr lang="en-US" dirty="0">
                <a:solidFill>
                  <a:srgbClr val="C00000"/>
                </a:solidFill>
              </a:rPr>
              <a:t>External Monitoring of Clinical Trials</a:t>
            </a:r>
          </a:p>
        </p:txBody>
      </p:sp>
      <p:sp>
        <p:nvSpPr>
          <p:cNvPr id="3" name="Content Placeholder 2">
            <a:extLst>
              <a:ext uri="{FF2B5EF4-FFF2-40B4-BE49-F238E27FC236}">
                <a16:creationId xmlns:a16="http://schemas.microsoft.com/office/drawing/2014/main" id="{71411441-E5DA-4ECE-BE98-C20C8FFBB520}"/>
              </a:ext>
            </a:extLst>
          </p:cNvPr>
          <p:cNvSpPr>
            <a:spLocks noGrp="1"/>
          </p:cNvSpPr>
          <p:nvPr>
            <p:ph sz="half" idx="2"/>
          </p:nvPr>
        </p:nvSpPr>
        <p:spPr>
          <a:xfrm>
            <a:off x="609598" y="2174875"/>
            <a:ext cx="5276195" cy="4551746"/>
          </a:xfrm>
          <a:ln w="50800">
            <a:solidFill>
              <a:schemeClr val="tx1"/>
            </a:solidFill>
          </a:ln>
        </p:spPr>
        <p:txBody>
          <a:bodyPr>
            <a:normAutofit fontScale="77500" lnSpcReduction="20000"/>
          </a:bodyPr>
          <a:lstStyle/>
          <a:p>
            <a:r>
              <a:rPr lang="en-US" dirty="0">
                <a:solidFill>
                  <a:srgbClr val="C00000"/>
                </a:solidFill>
              </a:rPr>
              <a:t>VA has never prohibited external monitoring of clinical studies (primarily clinical trials).</a:t>
            </a:r>
          </a:p>
          <a:p>
            <a:r>
              <a:rPr lang="en-US" dirty="0">
                <a:solidFill>
                  <a:srgbClr val="C00000"/>
                </a:solidFill>
              </a:rPr>
              <a:t>Regulatory requirements must be met:</a:t>
            </a:r>
          </a:p>
          <a:p>
            <a:pPr lvl="1">
              <a:buFont typeface="Courier New" panose="02070309020205020404" pitchFamily="49" charset="0"/>
              <a:buChar char="o"/>
            </a:pPr>
            <a:r>
              <a:rPr lang="en-US" sz="2400" dirty="0">
                <a:solidFill>
                  <a:srgbClr val="C00000"/>
                </a:solidFill>
              </a:rPr>
              <a:t>Informed consent</a:t>
            </a:r>
          </a:p>
          <a:p>
            <a:pPr lvl="1">
              <a:buFont typeface="Courier New" panose="02070309020205020404" pitchFamily="49" charset="0"/>
              <a:buChar char="o"/>
            </a:pPr>
            <a:r>
              <a:rPr lang="en-US" sz="2400" dirty="0">
                <a:solidFill>
                  <a:srgbClr val="C00000"/>
                </a:solidFill>
              </a:rPr>
              <a:t>HIPAA authorization</a:t>
            </a:r>
          </a:p>
          <a:p>
            <a:pPr marL="457200" lvl="1" indent="0">
              <a:buNone/>
            </a:pPr>
            <a:endParaRPr lang="en-US" sz="2400" dirty="0">
              <a:solidFill>
                <a:srgbClr val="C00000"/>
              </a:solidFill>
            </a:endParaRPr>
          </a:p>
          <a:p>
            <a:r>
              <a:rPr lang="en-US" dirty="0">
                <a:solidFill>
                  <a:srgbClr val="C00000"/>
                </a:solidFill>
              </a:rPr>
              <a:t>June 7, 2010 VA Memorandum: Guidance on Implementation of Approved Methods for Clinical Trial Monitor Access </a:t>
            </a:r>
          </a:p>
          <a:p>
            <a:pPr lvl="1">
              <a:buFont typeface="Courier New" panose="02070309020205020404" pitchFamily="49" charset="0"/>
              <a:buChar char="o"/>
            </a:pPr>
            <a:r>
              <a:rPr lang="en-US" sz="2400" dirty="0">
                <a:solidFill>
                  <a:srgbClr val="C00000"/>
                </a:solidFill>
              </a:rPr>
              <a:t>Described two methods for clinical monitors to access VA patients’ Electronic Health Records (EHR) for clinical trial monitoring: </a:t>
            </a:r>
          </a:p>
          <a:p>
            <a:pPr marL="457200" lvl="1" indent="0">
              <a:buNone/>
            </a:pPr>
            <a:r>
              <a:rPr lang="en-US" sz="2400" dirty="0">
                <a:solidFill>
                  <a:srgbClr val="C00000"/>
                </a:solidFill>
              </a:rPr>
              <a:t>	1.	Limited Read Only Access to </a:t>
            </a:r>
          </a:p>
          <a:p>
            <a:pPr marL="457200" lvl="1" indent="0">
              <a:buNone/>
            </a:pPr>
            <a:r>
              <a:rPr lang="en-US" sz="2400" dirty="0">
                <a:solidFill>
                  <a:srgbClr val="C00000"/>
                </a:solidFill>
              </a:rPr>
              <a:t>		Selected Data within the EHR</a:t>
            </a:r>
          </a:p>
          <a:p>
            <a:pPr marL="457200" lvl="1" indent="0">
              <a:buNone/>
            </a:pPr>
            <a:r>
              <a:rPr lang="en-US" sz="2400" dirty="0">
                <a:solidFill>
                  <a:srgbClr val="C00000"/>
                </a:solidFill>
              </a:rPr>
              <a:t>	2.	VA Employee “Driver” Method</a:t>
            </a:r>
          </a:p>
        </p:txBody>
      </p:sp>
      <p:sp>
        <p:nvSpPr>
          <p:cNvPr id="5" name="Text Placeholder 4">
            <a:extLst>
              <a:ext uri="{FF2B5EF4-FFF2-40B4-BE49-F238E27FC236}">
                <a16:creationId xmlns:a16="http://schemas.microsoft.com/office/drawing/2014/main" id="{D45F06F5-6833-4FB1-84D6-74CB44FA8A92}"/>
              </a:ext>
            </a:extLst>
          </p:cNvPr>
          <p:cNvSpPr>
            <a:spLocks noGrp="1"/>
          </p:cNvSpPr>
          <p:nvPr>
            <p:ph type="body" sz="quarter" idx="3"/>
          </p:nvPr>
        </p:nvSpPr>
        <p:spPr>
          <a:ln w="50800">
            <a:solidFill>
              <a:schemeClr val="tx1"/>
            </a:solidFill>
          </a:ln>
        </p:spPr>
        <p:txBody>
          <a:bodyPr>
            <a:normAutofit fontScale="92500" lnSpcReduction="20000"/>
          </a:bodyPr>
          <a:lstStyle/>
          <a:p>
            <a:r>
              <a:rPr lang="en-US" dirty="0">
                <a:solidFill>
                  <a:srgbClr val="0070C0"/>
                </a:solidFill>
              </a:rPr>
              <a:t>External Monitoring of Clinical Trials Using Remote Monitoring</a:t>
            </a:r>
          </a:p>
        </p:txBody>
      </p:sp>
      <p:sp>
        <p:nvSpPr>
          <p:cNvPr id="6" name="Content Placeholder 5">
            <a:extLst>
              <a:ext uri="{FF2B5EF4-FFF2-40B4-BE49-F238E27FC236}">
                <a16:creationId xmlns:a16="http://schemas.microsoft.com/office/drawing/2014/main" id="{115A5E72-E5E5-4F5A-BDFB-F3929635C396}"/>
              </a:ext>
            </a:extLst>
          </p:cNvPr>
          <p:cNvSpPr>
            <a:spLocks noGrp="1"/>
          </p:cNvSpPr>
          <p:nvPr>
            <p:ph sz="quarter" idx="4"/>
          </p:nvPr>
        </p:nvSpPr>
        <p:spPr>
          <a:xfrm>
            <a:off x="6193369" y="2174874"/>
            <a:ext cx="5386917" cy="4551746"/>
          </a:xfrm>
          <a:ln w="50800">
            <a:solidFill>
              <a:schemeClr val="tx1"/>
            </a:solidFill>
          </a:ln>
        </p:spPr>
        <p:txBody>
          <a:bodyPr>
            <a:normAutofit fontScale="77500" lnSpcReduction="20000"/>
          </a:bodyPr>
          <a:lstStyle/>
          <a:p>
            <a:r>
              <a:rPr lang="en-US" dirty="0">
                <a:solidFill>
                  <a:srgbClr val="0070C0"/>
                </a:solidFill>
              </a:rPr>
              <a:t>VA has never prohibited remote monitoring of clinical trials.</a:t>
            </a:r>
          </a:p>
          <a:p>
            <a:r>
              <a:rPr lang="en-US" dirty="0">
                <a:solidFill>
                  <a:srgbClr val="0070C0"/>
                </a:solidFill>
              </a:rPr>
              <a:t>Regulatory requirements must be met:</a:t>
            </a:r>
          </a:p>
          <a:p>
            <a:pPr lvl="1">
              <a:buFont typeface="Courier New" panose="02070309020205020404" pitchFamily="49" charset="0"/>
              <a:buChar char="o"/>
            </a:pPr>
            <a:r>
              <a:rPr lang="en-US" sz="2400" dirty="0">
                <a:solidFill>
                  <a:srgbClr val="0070C0"/>
                </a:solidFill>
              </a:rPr>
              <a:t>Informed consent</a:t>
            </a:r>
          </a:p>
          <a:p>
            <a:pPr lvl="1">
              <a:buFont typeface="Courier New" panose="02070309020205020404" pitchFamily="49" charset="0"/>
              <a:buChar char="o"/>
            </a:pPr>
            <a:r>
              <a:rPr lang="en-US" sz="2400" dirty="0">
                <a:solidFill>
                  <a:srgbClr val="0070C0"/>
                </a:solidFill>
              </a:rPr>
              <a:t>HIPAA authorization</a:t>
            </a:r>
          </a:p>
          <a:p>
            <a:r>
              <a:rPr lang="en-US" dirty="0">
                <a:solidFill>
                  <a:srgbClr val="0070C0"/>
                </a:solidFill>
              </a:rPr>
              <a:t>VA OI&amp;T-approved collaboration technology platforms must be used.</a:t>
            </a:r>
          </a:p>
          <a:p>
            <a:pPr lvl="1">
              <a:buFont typeface="Courier New" panose="02070309020205020404" pitchFamily="49" charset="0"/>
              <a:buChar char="o"/>
            </a:pPr>
            <a:r>
              <a:rPr lang="en-US" sz="2400" dirty="0">
                <a:solidFill>
                  <a:srgbClr val="0070C0"/>
                </a:solidFill>
              </a:rPr>
              <a:t>Examples:</a:t>
            </a:r>
          </a:p>
          <a:p>
            <a:pPr lvl="2">
              <a:buFont typeface="Courier New" panose="02070309020205020404" pitchFamily="49" charset="0"/>
              <a:buChar char="o"/>
            </a:pPr>
            <a:r>
              <a:rPr lang="en-US" sz="2400" dirty="0">
                <a:solidFill>
                  <a:srgbClr val="0070C0"/>
                </a:solidFill>
              </a:rPr>
              <a:t>Webex</a:t>
            </a:r>
          </a:p>
          <a:p>
            <a:pPr lvl="2">
              <a:buFont typeface="Courier New" panose="02070309020205020404" pitchFamily="49" charset="0"/>
              <a:buChar char="o"/>
            </a:pPr>
            <a:r>
              <a:rPr lang="en-US" sz="2400" dirty="0">
                <a:solidFill>
                  <a:srgbClr val="0070C0"/>
                </a:solidFill>
              </a:rPr>
              <a:t>Skype</a:t>
            </a:r>
          </a:p>
          <a:p>
            <a:pPr lvl="2">
              <a:buFont typeface="Courier New" panose="02070309020205020404" pitchFamily="49" charset="0"/>
              <a:buChar char="o"/>
            </a:pPr>
            <a:r>
              <a:rPr lang="en-US" sz="2400" dirty="0">
                <a:solidFill>
                  <a:srgbClr val="0070C0"/>
                </a:solidFill>
              </a:rPr>
              <a:t>Microsoft Teams</a:t>
            </a:r>
          </a:p>
          <a:p>
            <a:r>
              <a:rPr lang="en-US" dirty="0">
                <a:solidFill>
                  <a:srgbClr val="0070C0"/>
                </a:solidFill>
              </a:rPr>
              <a:t>ORD Guidance issued June 18, 2020 utilizes the VA Employee “Driver” Method described in the June 7, 2010 VA Memorandum: Guidance on Implementation of Approved Methods for Clinical Trial Monitor Access </a:t>
            </a:r>
          </a:p>
          <a:p>
            <a:endParaRPr lang="en-US" dirty="0"/>
          </a:p>
        </p:txBody>
      </p:sp>
      <p:sp>
        <p:nvSpPr>
          <p:cNvPr id="7" name="Footer Placeholder 6">
            <a:extLst>
              <a:ext uri="{FF2B5EF4-FFF2-40B4-BE49-F238E27FC236}">
                <a16:creationId xmlns:a16="http://schemas.microsoft.com/office/drawing/2014/main" id="{F6B2C1E8-5812-426C-BA07-D64BE9E87300}"/>
              </a:ext>
            </a:extLst>
          </p:cNvPr>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ADBDB9E1-947D-4576-907C-2E28ABB4A645}"/>
              </a:ext>
            </a:extLst>
          </p:cNvPr>
          <p:cNvSpPr txBox="1">
            <a:spLocks/>
          </p:cNvSpPr>
          <p:nvPr/>
        </p:nvSpPr>
        <p:spPr>
          <a:xfrm>
            <a:off x="9113292" y="65087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10</a:t>
            </a:fld>
            <a:endParaRPr lang="en-US" dirty="0"/>
          </a:p>
        </p:txBody>
      </p:sp>
    </p:spTree>
    <p:extLst>
      <p:ext uri="{BB962C8B-B14F-4D97-AF65-F5344CB8AC3E}">
        <p14:creationId xmlns:p14="http://schemas.microsoft.com/office/powerpoint/2010/main" val="3937571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09D4B-DEB1-4A64-91C8-AF99485BA0CD}"/>
              </a:ext>
            </a:extLst>
          </p:cNvPr>
          <p:cNvSpPr>
            <a:spLocks noGrp="1"/>
          </p:cNvSpPr>
          <p:nvPr>
            <p:ph type="title"/>
          </p:nvPr>
        </p:nvSpPr>
        <p:spPr>
          <a:xfrm>
            <a:off x="378373" y="337700"/>
            <a:ext cx="10972800" cy="1143000"/>
          </a:xfrm>
        </p:spPr>
        <p:txBody>
          <a:bodyPr>
            <a:normAutofit fontScale="90000"/>
          </a:bodyPr>
          <a:lstStyle/>
          <a:p>
            <a:pPr algn="l"/>
            <a:r>
              <a:rPr lang="en-US" dirty="0"/>
              <a:t>ORD Guidance on Remote Monitoring of Clinical Trials Issued June 18, 2020</a:t>
            </a:r>
          </a:p>
        </p:txBody>
      </p:sp>
      <p:sp>
        <p:nvSpPr>
          <p:cNvPr id="3" name="Content Placeholder 2">
            <a:extLst>
              <a:ext uri="{FF2B5EF4-FFF2-40B4-BE49-F238E27FC236}">
                <a16:creationId xmlns:a16="http://schemas.microsoft.com/office/drawing/2014/main" id="{563BD5EE-2CE4-4E9A-9E8C-3BCF5CD03495}"/>
              </a:ext>
            </a:extLst>
          </p:cNvPr>
          <p:cNvSpPr>
            <a:spLocks noGrp="1"/>
          </p:cNvSpPr>
          <p:nvPr>
            <p:ph idx="1"/>
          </p:nvPr>
        </p:nvSpPr>
        <p:spPr>
          <a:xfrm>
            <a:off x="716132" y="1646266"/>
            <a:ext cx="10972800" cy="4874034"/>
          </a:xfrm>
        </p:spPr>
        <p:txBody>
          <a:bodyPr>
            <a:normAutofit/>
          </a:bodyPr>
          <a:lstStyle/>
          <a:p>
            <a:r>
              <a:rPr lang="en-US" sz="2200" dirty="0"/>
              <a:t>ORD Guidance on Remote Monitoring of VA Clinical Trials by External Monitors                         Using the Webex Collaborative Technology Sharing Platform (June 18, 2020)</a:t>
            </a:r>
          </a:p>
          <a:p>
            <a:pPr lvl="1">
              <a:buFont typeface="Courier New" panose="02070309020205020404" pitchFamily="49" charset="0"/>
              <a:buChar char="o"/>
            </a:pPr>
            <a:r>
              <a:rPr lang="en-US" sz="2200" dirty="0"/>
              <a:t>Not a single set of implementation practices that must be used.</a:t>
            </a:r>
          </a:p>
          <a:p>
            <a:pPr lvl="1">
              <a:buFont typeface="Courier New" panose="02070309020205020404" pitchFamily="49" charset="0"/>
              <a:buChar char="o"/>
            </a:pPr>
            <a:r>
              <a:rPr lang="en-US" sz="2200" dirty="0"/>
              <a:t>Designed as an implementation guide for the use of Webex to conduct remote monitoring for clinical trial monitoring requiring access to protected health information and the Electronic Health Record (EHR) using a VA employee as the driver of the documents.  </a:t>
            </a:r>
          </a:p>
          <a:p>
            <a:pPr lvl="1">
              <a:buFont typeface="Courier New" panose="02070309020205020404" pitchFamily="49" charset="0"/>
              <a:buChar char="o"/>
            </a:pPr>
            <a:r>
              <a:rPr lang="en-US" sz="2200" dirty="0"/>
              <a:t>Does not address other types of VA-approved collaboration technology sharing platforms that could be used to conduct remote monitoring, including Skype and Microsoft Teams.  </a:t>
            </a:r>
          </a:p>
          <a:p>
            <a:pPr lvl="1">
              <a:buFont typeface="Courier New" panose="02070309020205020404" pitchFamily="49" charset="0"/>
              <a:buChar char="o"/>
            </a:pPr>
            <a:r>
              <a:rPr lang="en-US" sz="2200" dirty="0"/>
              <a:t>Describes suggested sequence of steps for facilitating a remote monitoring visit by a clinical trial monitor.</a:t>
            </a:r>
          </a:p>
          <a:p>
            <a:pPr marL="457200" lvl="1" indent="0">
              <a:buNone/>
            </a:pPr>
            <a:endParaRPr lang="en-US" sz="2000" dirty="0"/>
          </a:p>
          <a:p>
            <a:endParaRPr lang="en-US" sz="2400" dirty="0"/>
          </a:p>
        </p:txBody>
      </p:sp>
      <p:sp>
        <p:nvSpPr>
          <p:cNvPr id="4" name="Footer Placeholder 3">
            <a:extLst>
              <a:ext uri="{FF2B5EF4-FFF2-40B4-BE49-F238E27FC236}">
                <a16:creationId xmlns:a16="http://schemas.microsoft.com/office/drawing/2014/main" id="{5DC9EBA2-EEF9-4B47-A4CD-9E6D976FA5E6}"/>
              </a:ext>
            </a:extLst>
          </p:cNvPr>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5287681A-B396-46B7-B97C-56E5757D7B63}"/>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11</a:t>
            </a:fld>
            <a:endParaRPr lang="en-US" dirty="0"/>
          </a:p>
        </p:txBody>
      </p:sp>
    </p:spTree>
    <p:extLst>
      <p:ext uri="{BB962C8B-B14F-4D97-AF65-F5344CB8AC3E}">
        <p14:creationId xmlns:p14="http://schemas.microsoft.com/office/powerpoint/2010/main" val="731061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09D4B-DEB1-4A64-91C8-AF99485BA0CD}"/>
              </a:ext>
            </a:extLst>
          </p:cNvPr>
          <p:cNvSpPr>
            <a:spLocks noGrp="1"/>
          </p:cNvSpPr>
          <p:nvPr>
            <p:ph type="title"/>
          </p:nvPr>
        </p:nvSpPr>
        <p:spPr>
          <a:xfrm>
            <a:off x="378373" y="337700"/>
            <a:ext cx="10972800" cy="1143000"/>
          </a:xfrm>
        </p:spPr>
        <p:txBody>
          <a:bodyPr>
            <a:normAutofit fontScale="90000"/>
          </a:bodyPr>
          <a:lstStyle/>
          <a:p>
            <a:pPr algn="l"/>
            <a:r>
              <a:rPr lang="en-US" dirty="0"/>
              <a:t>ORD Guidance on Remote Monitoring of Clinical Trials Issued June 18, 2020</a:t>
            </a:r>
          </a:p>
        </p:txBody>
      </p:sp>
      <p:sp>
        <p:nvSpPr>
          <p:cNvPr id="3" name="Content Placeholder 2">
            <a:extLst>
              <a:ext uri="{FF2B5EF4-FFF2-40B4-BE49-F238E27FC236}">
                <a16:creationId xmlns:a16="http://schemas.microsoft.com/office/drawing/2014/main" id="{563BD5EE-2CE4-4E9A-9E8C-3BCF5CD03495}"/>
              </a:ext>
            </a:extLst>
          </p:cNvPr>
          <p:cNvSpPr>
            <a:spLocks noGrp="1"/>
          </p:cNvSpPr>
          <p:nvPr>
            <p:ph idx="1"/>
          </p:nvPr>
        </p:nvSpPr>
        <p:spPr>
          <a:xfrm>
            <a:off x="716132" y="1646266"/>
            <a:ext cx="10972800" cy="4874034"/>
          </a:xfrm>
        </p:spPr>
        <p:txBody>
          <a:bodyPr>
            <a:normAutofit/>
          </a:bodyPr>
          <a:lstStyle/>
          <a:p>
            <a:pPr marL="0" indent="0">
              <a:buNone/>
            </a:pPr>
            <a:r>
              <a:rPr lang="en-US" sz="2600" dirty="0"/>
              <a:t>The June 18, 2020 ORD guidance is:</a:t>
            </a:r>
          </a:p>
          <a:p>
            <a:pPr lvl="1"/>
            <a:r>
              <a:rPr lang="en-US" sz="2600" dirty="0"/>
              <a:t>Not an ORD policy document;</a:t>
            </a:r>
          </a:p>
          <a:p>
            <a:pPr lvl="1"/>
            <a:r>
              <a:rPr lang="en-US" sz="2600" dirty="0"/>
              <a:t>Not an ORD guidance document on the functionalities of Webex or any collaboration sharing technology platform;</a:t>
            </a:r>
          </a:p>
          <a:p>
            <a:pPr lvl="1"/>
            <a:r>
              <a:rPr lang="en-US" sz="2600" dirty="0"/>
              <a:t>Not an ORD guidance document on how to request access or use CPRS/VISTA or Joint Legacy Viewer;</a:t>
            </a:r>
          </a:p>
          <a:p>
            <a:pPr lvl="1"/>
            <a:r>
              <a:rPr lang="en-US" sz="2600" dirty="0"/>
              <a:t>Not intended to apply to monitors and auditors who are VA employees or are under contract to the VA to provide these services; and </a:t>
            </a:r>
          </a:p>
          <a:p>
            <a:pPr lvl="1"/>
            <a:r>
              <a:rPr lang="en-US" sz="2600" b="1" dirty="0"/>
              <a:t>Not an ORD position that all clinical trial monitoring must be conducted remotely</a:t>
            </a:r>
            <a:r>
              <a:rPr lang="en-US" sz="2600" dirty="0"/>
              <a:t>.</a:t>
            </a:r>
          </a:p>
          <a:p>
            <a:endParaRPr lang="en-US" sz="2400" dirty="0"/>
          </a:p>
        </p:txBody>
      </p:sp>
      <p:pic>
        <p:nvPicPr>
          <p:cNvPr id="5" name="Picture 4" descr="A close up of a sign&#10;&#10;Description automatically generated">
            <a:extLst>
              <a:ext uri="{FF2B5EF4-FFF2-40B4-BE49-F238E27FC236}">
                <a16:creationId xmlns:a16="http://schemas.microsoft.com/office/drawing/2014/main" id="{51406B53-9043-450C-AC9C-3385793BD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683" y="2155750"/>
            <a:ext cx="519134" cy="519134"/>
          </a:xfrm>
          <a:prstGeom prst="rect">
            <a:avLst/>
          </a:prstGeom>
        </p:spPr>
      </p:pic>
      <p:pic>
        <p:nvPicPr>
          <p:cNvPr id="6" name="Picture 5" descr="A close up of a sign&#10;&#10;Description automatically generated">
            <a:extLst>
              <a:ext uri="{FF2B5EF4-FFF2-40B4-BE49-F238E27FC236}">
                <a16:creationId xmlns:a16="http://schemas.microsoft.com/office/drawing/2014/main" id="{EA4D85D2-7F80-46C8-8B3B-CF1319DCF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683" y="2702665"/>
            <a:ext cx="519134" cy="519134"/>
          </a:xfrm>
          <a:prstGeom prst="rect">
            <a:avLst/>
          </a:prstGeom>
        </p:spPr>
      </p:pic>
      <p:pic>
        <p:nvPicPr>
          <p:cNvPr id="7" name="Picture 6" descr="A close up of a sign&#10;&#10;Description automatically generated">
            <a:extLst>
              <a:ext uri="{FF2B5EF4-FFF2-40B4-BE49-F238E27FC236}">
                <a16:creationId xmlns:a16="http://schemas.microsoft.com/office/drawing/2014/main" id="{B0753936-9CB6-4F96-AF9C-B7C10C281B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683" y="3543383"/>
            <a:ext cx="519134" cy="519134"/>
          </a:xfrm>
          <a:prstGeom prst="rect">
            <a:avLst/>
          </a:prstGeom>
        </p:spPr>
      </p:pic>
      <p:pic>
        <p:nvPicPr>
          <p:cNvPr id="8" name="Picture 7" descr="A close up of a sign&#10;&#10;Description automatically generated">
            <a:extLst>
              <a:ext uri="{FF2B5EF4-FFF2-40B4-BE49-F238E27FC236}">
                <a16:creationId xmlns:a16="http://schemas.microsoft.com/office/drawing/2014/main" id="{953B397E-A9FF-4089-B384-037C657E94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132" y="4384101"/>
            <a:ext cx="519134" cy="519134"/>
          </a:xfrm>
          <a:prstGeom prst="rect">
            <a:avLst/>
          </a:prstGeom>
        </p:spPr>
      </p:pic>
      <p:pic>
        <p:nvPicPr>
          <p:cNvPr id="9" name="Picture 8" descr="A close up of a sign&#10;&#10;Description automatically generated">
            <a:extLst>
              <a:ext uri="{FF2B5EF4-FFF2-40B4-BE49-F238E27FC236}">
                <a16:creationId xmlns:a16="http://schemas.microsoft.com/office/drawing/2014/main" id="{85006C3E-CD59-4054-95DC-AAEE3B011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683" y="5614879"/>
            <a:ext cx="519134" cy="519134"/>
          </a:xfrm>
          <a:prstGeom prst="rect">
            <a:avLst/>
          </a:prstGeom>
        </p:spPr>
      </p:pic>
      <p:sp>
        <p:nvSpPr>
          <p:cNvPr id="4" name="Footer Placeholder 3">
            <a:extLst>
              <a:ext uri="{FF2B5EF4-FFF2-40B4-BE49-F238E27FC236}">
                <a16:creationId xmlns:a16="http://schemas.microsoft.com/office/drawing/2014/main" id="{50A20FEE-D969-465F-AA65-79862F0455A4}"/>
              </a:ext>
            </a:extLst>
          </p:cNvPr>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E38C35E0-A56F-42DE-8A3B-A9A230476748}"/>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12</a:t>
            </a:fld>
            <a:endParaRPr lang="en-US" dirty="0"/>
          </a:p>
        </p:txBody>
      </p:sp>
    </p:spTree>
    <p:extLst>
      <p:ext uri="{BB962C8B-B14F-4D97-AF65-F5344CB8AC3E}">
        <p14:creationId xmlns:p14="http://schemas.microsoft.com/office/powerpoint/2010/main" val="3880859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F5F26-B2C7-4D2D-B9A5-A8DB51FDB81A}"/>
              </a:ext>
            </a:extLst>
          </p:cNvPr>
          <p:cNvSpPr>
            <a:spLocks noGrp="1"/>
          </p:cNvSpPr>
          <p:nvPr>
            <p:ph type="title"/>
          </p:nvPr>
        </p:nvSpPr>
        <p:spPr/>
        <p:txBody>
          <a:bodyPr>
            <a:normAutofit fontScale="90000"/>
          </a:bodyPr>
          <a:lstStyle/>
          <a:p>
            <a:r>
              <a:rPr lang="en-US" dirty="0"/>
              <a:t>Sequence of Steps to Facilitate Remote Monitoring Visits in VA Research</a:t>
            </a:r>
          </a:p>
        </p:txBody>
      </p:sp>
      <p:sp>
        <p:nvSpPr>
          <p:cNvPr id="3" name="Content Placeholder 2">
            <a:extLst>
              <a:ext uri="{FF2B5EF4-FFF2-40B4-BE49-F238E27FC236}">
                <a16:creationId xmlns:a16="http://schemas.microsoft.com/office/drawing/2014/main" id="{16AF030C-996B-49F7-ABBE-65D5BE3A6DFE}"/>
              </a:ext>
            </a:extLst>
          </p:cNvPr>
          <p:cNvSpPr>
            <a:spLocks noGrp="1"/>
          </p:cNvSpPr>
          <p:nvPr>
            <p:ph idx="1"/>
          </p:nvPr>
        </p:nvSpPr>
        <p:spPr/>
        <p:txBody>
          <a:bodyPr>
            <a:normAutofit fontScale="77500" lnSpcReduction="20000"/>
          </a:bodyPr>
          <a:lstStyle/>
          <a:p>
            <a:pPr marL="1143000" lvl="1" indent="-742950">
              <a:buAutoNum type="arabicPeriod"/>
            </a:pPr>
            <a:r>
              <a:rPr lang="en-US" dirty="0"/>
              <a:t>Equipment and Access Requirements to Conduct a Remote Monitoring Visit</a:t>
            </a:r>
          </a:p>
          <a:p>
            <a:pPr marL="1143000" lvl="1" indent="-742950">
              <a:buAutoNum type="arabicPeriod"/>
            </a:pPr>
            <a:r>
              <a:rPr lang="en-US" dirty="0"/>
              <a:t>Verifying Regulatory Requirements Prior to Scheduling the Remote Monitoring Visit</a:t>
            </a:r>
          </a:p>
          <a:p>
            <a:pPr marL="1143000" lvl="1" indent="-742950">
              <a:buAutoNum type="arabicPeriod"/>
            </a:pPr>
            <a:r>
              <a:rPr lang="en-US" dirty="0"/>
              <a:t>Scheduling the Remote Monitoring Visit</a:t>
            </a:r>
          </a:p>
          <a:p>
            <a:pPr marL="1143000" lvl="1" indent="-742950">
              <a:buAutoNum type="arabicPeriod"/>
            </a:pPr>
            <a:r>
              <a:rPr lang="en-US" dirty="0"/>
              <a:t>Testing the Equipment Used to Conduct a Remote Monitoring Visit</a:t>
            </a:r>
          </a:p>
          <a:p>
            <a:pPr marL="1143000" lvl="1" indent="-742950">
              <a:buAutoNum type="arabicPeriod"/>
            </a:pPr>
            <a:r>
              <a:rPr lang="en-US" dirty="0"/>
              <a:t>Preparing (Staging) Documents for Review</a:t>
            </a:r>
          </a:p>
          <a:p>
            <a:pPr marL="1143000" lvl="1" indent="-742950">
              <a:buAutoNum type="arabicPeriod"/>
            </a:pPr>
            <a:r>
              <a:rPr lang="en-US" dirty="0"/>
              <a:t>Conducting the Remote Monitoring Visit: Record Review</a:t>
            </a:r>
          </a:p>
          <a:p>
            <a:pPr marL="1143000" lvl="1" indent="-742950">
              <a:buAutoNum type="arabicPeriod"/>
            </a:pPr>
            <a:r>
              <a:rPr lang="en-US" dirty="0"/>
              <a:t>Ending the Remote Monitoring Visit</a:t>
            </a:r>
          </a:p>
          <a:p>
            <a:endParaRPr lang="en-US" dirty="0"/>
          </a:p>
        </p:txBody>
      </p:sp>
      <p:sp>
        <p:nvSpPr>
          <p:cNvPr id="4" name="Footer Placeholder 3">
            <a:extLst>
              <a:ext uri="{FF2B5EF4-FFF2-40B4-BE49-F238E27FC236}">
                <a16:creationId xmlns:a16="http://schemas.microsoft.com/office/drawing/2014/main" id="{55B0C1B5-994E-4452-AB58-059CE2DF5EC6}"/>
              </a:ext>
            </a:extLst>
          </p:cNvPr>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FA57A917-017B-4F6D-9997-5F4AD8A14E2F}"/>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13</a:t>
            </a:fld>
            <a:endParaRPr lang="en-US" dirty="0"/>
          </a:p>
        </p:txBody>
      </p:sp>
    </p:spTree>
    <p:extLst>
      <p:ext uri="{BB962C8B-B14F-4D97-AF65-F5344CB8AC3E}">
        <p14:creationId xmlns:p14="http://schemas.microsoft.com/office/powerpoint/2010/main" val="489849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D69E80A-FE3C-4471-A2A1-A6BDB40F512F}"/>
              </a:ext>
            </a:extLst>
          </p:cNvPr>
          <p:cNvSpPr/>
          <p:nvPr/>
        </p:nvSpPr>
        <p:spPr>
          <a:xfrm>
            <a:off x="77055" y="101886"/>
            <a:ext cx="3996647" cy="811659"/>
          </a:xfrm>
          <a:prstGeom prst="roundRect">
            <a:avLst/>
          </a:prstGeom>
          <a:solidFill>
            <a:srgbClr val="AAAA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1. Equipment and Access Requirements </a:t>
            </a:r>
          </a:p>
          <a:p>
            <a:pPr algn="ctr"/>
            <a:endParaRPr lang="en-US" dirty="0"/>
          </a:p>
        </p:txBody>
      </p:sp>
      <p:sp>
        <p:nvSpPr>
          <p:cNvPr id="11" name="Rectangle: Rounded Corners 10">
            <a:extLst>
              <a:ext uri="{FF2B5EF4-FFF2-40B4-BE49-F238E27FC236}">
                <a16:creationId xmlns:a16="http://schemas.microsoft.com/office/drawing/2014/main" id="{42C10166-5AAE-47B5-ADC8-D8F9DA1DA592}"/>
              </a:ext>
            </a:extLst>
          </p:cNvPr>
          <p:cNvSpPr/>
          <p:nvPr/>
        </p:nvSpPr>
        <p:spPr>
          <a:xfrm>
            <a:off x="604461" y="1015429"/>
            <a:ext cx="3996647" cy="811659"/>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 Verifying Regulatory Requirements </a:t>
            </a:r>
          </a:p>
        </p:txBody>
      </p:sp>
      <p:sp>
        <p:nvSpPr>
          <p:cNvPr id="12" name="Rectangle: Rounded Corners 11">
            <a:extLst>
              <a:ext uri="{FF2B5EF4-FFF2-40B4-BE49-F238E27FC236}">
                <a16:creationId xmlns:a16="http://schemas.microsoft.com/office/drawing/2014/main" id="{4260C56B-8B32-4D45-8D49-7D09253DE607}"/>
              </a:ext>
            </a:extLst>
          </p:cNvPr>
          <p:cNvSpPr/>
          <p:nvPr/>
        </p:nvSpPr>
        <p:spPr>
          <a:xfrm>
            <a:off x="1369887" y="1955516"/>
            <a:ext cx="3996647" cy="811659"/>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3. Scheduling the Remote Monitoring Visit</a:t>
            </a:r>
          </a:p>
        </p:txBody>
      </p:sp>
      <p:sp>
        <p:nvSpPr>
          <p:cNvPr id="13" name="Rectangle: Rounded Corners 12">
            <a:extLst>
              <a:ext uri="{FF2B5EF4-FFF2-40B4-BE49-F238E27FC236}">
                <a16:creationId xmlns:a16="http://schemas.microsoft.com/office/drawing/2014/main" id="{E92B011E-403C-406B-86B6-D28222FF5D43}"/>
              </a:ext>
            </a:extLst>
          </p:cNvPr>
          <p:cNvSpPr/>
          <p:nvPr/>
        </p:nvSpPr>
        <p:spPr>
          <a:xfrm>
            <a:off x="2203807" y="2869059"/>
            <a:ext cx="3996647" cy="811659"/>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4. Testing the Equipment </a:t>
            </a:r>
          </a:p>
        </p:txBody>
      </p:sp>
      <p:sp>
        <p:nvSpPr>
          <p:cNvPr id="14" name="Rectangle: Rounded Corners 13">
            <a:extLst>
              <a:ext uri="{FF2B5EF4-FFF2-40B4-BE49-F238E27FC236}">
                <a16:creationId xmlns:a16="http://schemas.microsoft.com/office/drawing/2014/main" id="{7A09CA22-00E7-4DCA-89C7-296D9E3F3C98}"/>
              </a:ext>
            </a:extLst>
          </p:cNvPr>
          <p:cNvSpPr/>
          <p:nvPr/>
        </p:nvSpPr>
        <p:spPr>
          <a:xfrm>
            <a:off x="2869913" y="3782602"/>
            <a:ext cx="3996647" cy="811659"/>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5. Preparing (Staging) Documents for Review</a:t>
            </a:r>
          </a:p>
        </p:txBody>
      </p:sp>
      <p:sp>
        <p:nvSpPr>
          <p:cNvPr id="15" name="Rectangle: Rounded Corners 14">
            <a:extLst>
              <a:ext uri="{FF2B5EF4-FFF2-40B4-BE49-F238E27FC236}">
                <a16:creationId xmlns:a16="http://schemas.microsoft.com/office/drawing/2014/main" id="{C2BE54C2-D91E-4417-BCD4-0A64F67AC500}"/>
              </a:ext>
            </a:extLst>
          </p:cNvPr>
          <p:cNvSpPr/>
          <p:nvPr/>
        </p:nvSpPr>
        <p:spPr>
          <a:xfrm>
            <a:off x="3926439" y="4768921"/>
            <a:ext cx="3996647" cy="811659"/>
          </a:xfrm>
          <a:prstGeom prst="roundRect">
            <a:avLst/>
          </a:pr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6. Conducting the Remote Monitoring Visit: Record Review</a:t>
            </a:r>
          </a:p>
        </p:txBody>
      </p:sp>
      <p:sp>
        <p:nvSpPr>
          <p:cNvPr id="16" name="Rectangle: Rounded Corners 15">
            <a:extLst>
              <a:ext uri="{FF2B5EF4-FFF2-40B4-BE49-F238E27FC236}">
                <a16:creationId xmlns:a16="http://schemas.microsoft.com/office/drawing/2014/main" id="{7DCF1786-D207-4D92-AF39-365BAFB0C4DB}"/>
              </a:ext>
            </a:extLst>
          </p:cNvPr>
          <p:cNvSpPr/>
          <p:nvPr/>
        </p:nvSpPr>
        <p:spPr>
          <a:xfrm>
            <a:off x="6506964" y="5727035"/>
            <a:ext cx="3996647" cy="811659"/>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7. Ending the Remote Monitoring Visit</a:t>
            </a:r>
          </a:p>
        </p:txBody>
      </p:sp>
      <p:cxnSp>
        <p:nvCxnSpPr>
          <p:cNvPr id="18" name="Straight Connector 17">
            <a:extLst>
              <a:ext uri="{FF2B5EF4-FFF2-40B4-BE49-F238E27FC236}">
                <a16:creationId xmlns:a16="http://schemas.microsoft.com/office/drawing/2014/main" id="{4C9862B1-6DB0-487A-9F3E-08C9CE51993F}"/>
              </a:ext>
            </a:extLst>
          </p:cNvPr>
          <p:cNvCxnSpPr>
            <a:cxnSpLocks/>
          </p:cNvCxnSpPr>
          <p:nvPr/>
        </p:nvCxnSpPr>
        <p:spPr>
          <a:xfrm>
            <a:off x="4073702" y="528264"/>
            <a:ext cx="272265" cy="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C10BA36-F3A7-48EF-8272-8AFD92CC7A9E}"/>
              </a:ext>
            </a:extLst>
          </p:cNvPr>
          <p:cNvCxnSpPr>
            <a:cxnSpLocks/>
          </p:cNvCxnSpPr>
          <p:nvPr/>
        </p:nvCxnSpPr>
        <p:spPr>
          <a:xfrm flipV="1">
            <a:off x="5361611" y="2338231"/>
            <a:ext cx="429586" cy="2"/>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48389A6-BD39-4519-BF08-35472B743B5C}"/>
              </a:ext>
            </a:extLst>
          </p:cNvPr>
          <p:cNvCxnSpPr>
            <a:cxnSpLocks/>
          </p:cNvCxnSpPr>
          <p:nvPr/>
        </p:nvCxnSpPr>
        <p:spPr>
          <a:xfrm flipV="1">
            <a:off x="6189320" y="3274889"/>
            <a:ext cx="396415" cy="1"/>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796B531-773D-4346-A504-278235D04EE4}"/>
              </a:ext>
            </a:extLst>
          </p:cNvPr>
          <p:cNvCxnSpPr>
            <a:cxnSpLocks/>
          </p:cNvCxnSpPr>
          <p:nvPr/>
        </p:nvCxnSpPr>
        <p:spPr>
          <a:xfrm>
            <a:off x="6866560" y="4105386"/>
            <a:ext cx="478604" cy="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55EEFD6-60B1-4255-BC1E-62F83428B8C5}"/>
              </a:ext>
            </a:extLst>
          </p:cNvPr>
          <p:cNvCxnSpPr>
            <a:cxnSpLocks/>
          </p:cNvCxnSpPr>
          <p:nvPr/>
        </p:nvCxnSpPr>
        <p:spPr>
          <a:xfrm>
            <a:off x="7923086" y="5063500"/>
            <a:ext cx="491449" cy="5539"/>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C3FA50-F14C-4C88-9C7A-4CD4C4437AE1}"/>
              </a:ext>
            </a:extLst>
          </p:cNvPr>
          <p:cNvCxnSpPr>
            <a:cxnSpLocks/>
          </p:cNvCxnSpPr>
          <p:nvPr/>
        </p:nvCxnSpPr>
        <p:spPr>
          <a:xfrm>
            <a:off x="4330341" y="507715"/>
            <a:ext cx="0" cy="5077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A798815-03F6-481F-B84D-499B8F575C09}"/>
              </a:ext>
            </a:extLst>
          </p:cNvPr>
          <p:cNvCxnSpPr>
            <a:cxnSpLocks/>
          </p:cNvCxnSpPr>
          <p:nvPr/>
        </p:nvCxnSpPr>
        <p:spPr>
          <a:xfrm>
            <a:off x="5063445" y="1378344"/>
            <a:ext cx="0" cy="625012"/>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75951F6-9E98-4EEA-A0F9-35B597D8CAE8}"/>
              </a:ext>
            </a:extLst>
          </p:cNvPr>
          <p:cNvCxnSpPr>
            <a:cxnSpLocks/>
          </p:cNvCxnSpPr>
          <p:nvPr/>
        </p:nvCxnSpPr>
        <p:spPr>
          <a:xfrm>
            <a:off x="5791197" y="2338231"/>
            <a:ext cx="0" cy="530828"/>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2348409-2B96-44FF-BA76-C620609911C7}"/>
              </a:ext>
            </a:extLst>
          </p:cNvPr>
          <p:cNvCxnSpPr>
            <a:cxnSpLocks/>
          </p:cNvCxnSpPr>
          <p:nvPr/>
        </p:nvCxnSpPr>
        <p:spPr>
          <a:xfrm>
            <a:off x="6585735" y="3274888"/>
            <a:ext cx="0" cy="507714"/>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D41D6908-D348-446E-812E-30348FDD78A9}"/>
              </a:ext>
            </a:extLst>
          </p:cNvPr>
          <p:cNvCxnSpPr>
            <a:cxnSpLocks/>
          </p:cNvCxnSpPr>
          <p:nvPr/>
        </p:nvCxnSpPr>
        <p:spPr>
          <a:xfrm>
            <a:off x="7345164" y="4105386"/>
            <a:ext cx="0" cy="663535"/>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94F0F1FD-67F7-48F2-AE4A-BE15A92E3821}"/>
              </a:ext>
            </a:extLst>
          </p:cNvPr>
          <p:cNvCxnSpPr>
            <a:cxnSpLocks/>
          </p:cNvCxnSpPr>
          <p:nvPr/>
        </p:nvCxnSpPr>
        <p:spPr>
          <a:xfrm>
            <a:off x="8421384" y="5063500"/>
            <a:ext cx="0" cy="663535"/>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7E2F517-4F69-48A9-AA6B-4803ACEB4345}"/>
              </a:ext>
            </a:extLst>
          </p:cNvPr>
          <p:cNvCxnSpPr>
            <a:cxnSpLocks/>
          </p:cNvCxnSpPr>
          <p:nvPr/>
        </p:nvCxnSpPr>
        <p:spPr>
          <a:xfrm>
            <a:off x="4617483" y="1378344"/>
            <a:ext cx="445962"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114B13A8-7E43-404E-851D-BAD8458A997A}"/>
              </a:ext>
            </a:extLst>
          </p:cNvPr>
          <p:cNvSpPr txBox="1"/>
          <p:nvPr/>
        </p:nvSpPr>
        <p:spPr>
          <a:xfrm>
            <a:off x="6318607" y="101886"/>
            <a:ext cx="5568553" cy="2308324"/>
          </a:xfrm>
          <a:prstGeom prst="rect">
            <a:avLst/>
          </a:prstGeom>
          <a:noFill/>
          <a:ln w="50800">
            <a:solidFill>
              <a:schemeClr val="accent1">
                <a:shade val="95000"/>
                <a:satMod val="105000"/>
                <a:alpha val="99000"/>
              </a:schemeClr>
            </a:solidFill>
          </a:ln>
        </p:spPr>
        <p:txBody>
          <a:bodyPr wrap="square" rtlCol="0">
            <a:spAutoFit/>
          </a:bodyPr>
          <a:lstStyle/>
          <a:p>
            <a:pPr algn="ctr"/>
            <a:r>
              <a:rPr lang="en-US" sz="3600" dirty="0">
                <a:latin typeface="Arial" panose="020B0604020202020204" pitchFamily="34" charset="0"/>
                <a:cs typeface="Arial" panose="020B0604020202020204" pitchFamily="34" charset="0"/>
              </a:rPr>
              <a:t>Seven (7) Steps to Facilitate </a:t>
            </a:r>
          </a:p>
          <a:p>
            <a:pPr algn="ctr"/>
            <a:r>
              <a:rPr lang="en-US" sz="3600" dirty="0">
                <a:latin typeface="Arial" panose="020B0604020202020204" pitchFamily="34" charset="0"/>
                <a:cs typeface="Arial" panose="020B0604020202020204" pitchFamily="34" charset="0"/>
              </a:rPr>
              <a:t>Remote Monitoring Visits in VA Research</a:t>
            </a:r>
          </a:p>
        </p:txBody>
      </p:sp>
      <p:sp>
        <p:nvSpPr>
          <p:cNvPr id="6" name="Slide Number Placeholder 5">
            <a:extLst>
              <a:ext uri="{FF2B5EF4-FFF2-40B4-BE49-F238E27FC236}">
                <a16:creationId xmlns:a16="http://schemas.microsoft.com/office/drawing/2014/main" id="{6E117481-DADE-4928-AC20-E88C5778BAF6}"/>
              </a:ext>
            </a:extLst>
          </p:cNvPr>
          <p:cNvSpPr>
            <a:spLocks noGrp="1"/>
          </p:cNvSpPr>
          <p:nvPr>
            <p:ph type="sldNum" sz="quarter" idx="12"/>
          </p:nvPr>
        </p:nvSpPr>
        <p:spPr/>
        <p:txBody>
          <a:bodyPr/>
          <a:lstStyle/>
          <a:p>
            <a:endParaRPr lang="en-US" dirty="0"/>
          </a:p>
        </p:txBody>
      </p:sp>
      <p:sp>
        <p:nvSpPr>
          <p:cNvPr id="2" name="Footer Placeholder 1">
            <a:extLst>
              <a:ext uri="{FF2B5EF4-FFF2-40B4-BE49-F238E27FC236}">
                <a16:creationId xmlns:a16="http://schemas.microsoft.com/office/drawing/2014/main" id="{84BBF87B-8537-49FE-BA0C-5897004611CC}"/>
              </a:ext>
            </a:extLst>
          </p:cNvPr>
          <p:cNvSpPr>
            <a:spLocks noGrp="1"/>
          </p:cNvSpPr>
          <p:nvPr>
            <p:ph type="ftr" sz="quarter" idx="11"/>
          </p:nvPr>
        </p:nvSpPr>
        <p:spPr/>
        <p:txBody>
          <a:bodyPr/>
          <a:lstStyle/>
          <a:p>
            <a:endParaRPr lang="en-US" dirty="0"/>
          </a:p>
        </p:txBody>
      </p:sp>
      <p:sp>
        <p:nvSpPr>
          <p:cNvPr id="26" name="Slide Number Placeholder 5">
            <a:extLst>
              <a:ext uri="{FF2B5EF4-FFF2-40B4-BE49-F238E27FC236}">
                <a16:creationId xmlns:a16="http://schemas.microsoft.com/office/drawing/2014/main" id="{DD83C160-1238-4106-A8D6-B3C08B8A6EA5}"/>
              </a:ext>
            </a:extLst>
          </p:cNvPr>
          <p:cNvSpPr txBox="1">
            <a:spLocks/>
          </p:cNvSpPr>
          <p:nvPr/>
        </p:nvSpPr>
        <p:spPr>
          <a:xfrm>
            <a:off x="8890000" y="65087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14</a:t>
            </a:fld>
            <a:endParaRPr lang="en-US" dirty="0"/>
          </a:p>
        </p:txBody>
      </p:sp>
    </p:spTree>
    <p:extLst>
      <p:ext uri="{BB962C8B-B14F-4D97-AF65-F5344CB8AC3E}">
        <p14:creationId xmlns:p14="http://schemas.microsoft.com/office/powerpoint/2010/main" val="1213600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F5F26-B2C7-4D2D-B9A5-A8DB51FDB81A}"/>
              </a:ext>
            </a:extLst>
          </p:cNvPr>
          <p:cNvSpPr>
            <a:spLocks noGrp="1"/>
          </p:cNvSpPr>
          <p:nvPr>
            <p:ph type="title"/>
          </p:nvPr>
        </p:nvSpPr>
        <p:spPr/>
        <p:txBody>
          <a:bodyPr>
            <a:normAutofit/>
          </a:bodyPr>
          <a:lstStyle/>
          <a:p>
            <a:pPr algn="l"/>
            <a:r>
              <a:rPr lang="en-US" sz="2700" dirty="0"/>
              <a:t>Step 1: Equipment and Access Requirements to Conduct a Remote Monitoring Visit</a:t>
            </a:r>
            <a:endParaRPr lang="en-US" dirty="0"/>
          </a:p>
        </p:txBody>
      </p:sp>
      <p:sp>
        <p:nvSpPr>
          <p:cNvPr id="3" name="Content Placeholder 2">
            <a:extLst>
              <a:ext uri="{FF2B5EF4-FFF2-40B4-BE49-F238E27FC236}">
                <a16:creationId xmlns:a16="http://schemas.microsoft.com/office/drawing/2014/main" id="{16AF030C-996B-49F7-ABBE-65D5BE3A6DFE}"/>
              </a:ext>
            </a:extLst>
          </p:cNvPr>
          <p:cNvSpPr>
            <a:spLocks noGrp="1"/>
          </p:cNvSpPr>
          <p:nvPr>
            <p:ph idx="1"/>
          </p:nvPr>
        </p:nvSpPr>
        <p:spPr>
          <a:xfrm>
            <a:off x="335988" y="1964765"/>
            <a:ext cx="10972800" cy="4525963"/>
          </a:xfrm>
        </p:spPr>
        <p:txBody>
          <a:bodyPr>
            <a:normAutofit/>
          </a:bodyPr>
          <a:lstStyle/>
          <a:p>
            <a:pPr marL="0" indent="0">
              <a:buNone/>
            </a:pPr>
            <a:r>
              <a:rPr lang="en-US" dirty="0"/>
              <a:t> </a:t>
            </a:r>
          </a:p>
        </p:txBody>
      </p:sp>
      <p:pic>
        <p:nvPicPr>
          <p:cNvPr id="5" name="Picture 4" descr="A close up of a computer&#10;&#10;Description automatically generated">
            <a:extLst>
              <a:ext uri="{FF2B5EF4-FFF2-40B4-BE49-F238E27FC236}">
                <a16:creationId xmlns:a16="http://schemas.microsoft.com/office/drawing/2014/main" id="{A0D30BAC-05A5-4390-ABD1-FE869B070B54}"/>
              </a:ext>
            </a:extLst>
          </p:cNvPr>
          <p:cNvPicPr>
            <a:picLocks noChangeAspect="1"/>
          </p:cNvPicPr>
          <p:nvPr/>
        </p:nvPicPr>
        <p:blipFill rotWithShape="1">
          <a:blip r:embed="rId2">
            <a:extLst>
              <a:ext uri="{28A0092B-C50C-407E-A947-70E740481C1C}">
                <a14:useLocalDpi xmlns:a14="http://schemas.microsoft.com/office/drawing/2010/main" val="0"/>
              </a:ext>
            </a:extLst>
          </a:blip>
          <a:srcRect r="3502" b="8200"/>
          <a:stretch/>
        </p:blipFill>
        <p:spPr>
          <a:xfrm>
            <a:off x="4020207" y="1883979"/>
            <a:ext cx="4006193" cy="3811143"/>
          </a:xfrm>
          <a:prstGeom prst="rect">
            <a:avLst/>
          </a:prstGeom>
        </p:spPr>
      </p:pic>
      <p:sp>
        <p:nvSpPr>
          <p:cNvPr id="4" name="Footer Placeholder 3">
            <a:extLst>
              <a:ext uri="{FF2B5EF4-FFF2-40B4-BE49-F238E27FC236}">
                <a16:creationId xmlns:a16="http://schemas.microsoft.com/office/drawing/2014/main" id="{FD0F8BEF-0093-4B03-8FF6-8C2D641F47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3AC3E9-EC23-4271-9C60-B77D09DE7388}"/>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15</a:t>
            </a:fld>
            <a:endParaRPr lang="en-US" dirty="0"/>
          </a:p>
        </p:txBody>
      </p:sp>
    </p:spTree>
    <p:extLst>
      <p:ext uri="{BB962C8B-B14F-4D97-AF65-F5344CB8AC3E}">
        <p14:creationId xmlns:p14="http://schemas.microsoft.com/office/powerpoint/2010/main" val="3576229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F5F26-B2C7-4D2D-B9A5-A8DB51FDB81A}"/>
              </a:ext>
            </a:extLst>
          </p:cNvPr>
          <p:cNvSpPr>
            <a:spLocks noGrp="1"/>
          </p:cNvSpPr>
          <p:nvPr>
            <p:ph type="title"/>
          </p:nvPr>
        </p:nvSpPr>
        <p:spPr/>
        <p:txBody>
          <a:bodyPr>
            <a:normAutofit/>
          </a:bodyPr>
          <a:lstStyle/>
          <a:p>
            <a:pPr algn="l"/>
            <a:r>
              <a:rPr lang="en-US" sz="2700" dirty="0"/>
              <a:t>Step 1: Equipment and Access Requirements to Conduct a Remote Monitoring Visit</a:t>
            </a:r>
            <a:endParaRPr lang="en-US" dirty="0"/>
          </a:p>
        </p:txBody>
      </p:sp>
      <p:sp>
        <p:nvSpPr>
          <p:cNvPr id="3" name="Content Placeholder 2">
            <a:extLst>
              <a:ext uri="{FF2B5EF4-FFF2-40B4-BE49-F238E27FC236}">
                <a16:creationId xmlns:a16="http://schemas.microsoft.com/office/drawing/2014/main" id="{16AF030C-996B-49F7-ABBE-65D5BE3A6DFE}"/>
              </a:ext>
            </a:extLst>
          </p:cNvPr>
          <p:cNvSpPr>
            <a:spLocks noGrp="1"/>
          </p:cNvSpPr>
          <p:nvPr>
            <p:ph idx="1"/>
          </p:nvPr>
        </p:nvSpPr>
        <p:spPr>
          <a:xfrm>
            <a:off x="335988" y="1964765"/>
            <a:ext cx="10972800" cy="4525963"/>
          </a:xfrm>
        </p:spPr>
        <p:txBody>
          <a:bodyPr>
            <a:normAutofit fontScale="47500" lnSpcReduction="20000"/>
          </a:bodyPr>
          <a:lstStyle/>
          <a:p>
            <a:pPr lvl="0"/>
            <a:r>
              <a:rPr lang="en-US" sz="5100" dirty="0"/>
              <a:t>VA Employee must have access to VA’s Electronic Health Record through CPRS/VISTA or Joint Legacy Viewer (JLV).</a:t>
            </a:r>
          </a:p>
          <a:p>
            <a:pPr lvl="1">
              <a:buFont typeface="Courier New" panose="02070309020205020404" pitchFamily="49" charset="0"/>
              <a:buChar char="o"/>
            </a:pPr>
            <a:r>
              <a:rPr lang="en-US" sz="5100" dirty="0"/>
              <a:t>Either CPRS/VISTA or JLV can be used for remote monitoring visits. </a:t>
            </a:r>
          </a:p>
          <a:p>
            <a:pPr lvl="1">
              <a:buFont typeface="Courier New" panose="02070309020205020404" pitchFamily="49" charset="0"/>
              <a:buChar char="o"/>
            </a:pPr>
            <a:r>
              <a:rPr lang="en-US" sz="5100" dirty="0"/>
              <a:t>Detailed training on JLV can be found within the JLV platform:  </a:t>
            </a:r>
            <a:r>
              <a:rPr lang="en-US" sz="5100" u="sng" dirty="0">
                <a:hlinkClick r:id="rId2"/>
              </a:rPr>
              <a:t>https://jlv.med.va.gov/JLV/app</a:t>
            </a:r>
            <a:r>
              <a:rPr lang="en-US" sz="5100" dirty="0"/>
              <a:t>.</a:t>
            </a:r>
          </a:p>
          <a:p>
            <a:pPr lvl="0"/>
            <a:r>
              <a:rPr lang="en-US" sz="5100" dirty="0"/>
              <a:t>One VA research team member should be responsible for managing the computer during the monitoring visit. </a:t>
            </a:r>
          </a:p>
          <a:p>
            <a:pPr lvl="1">
              <a:buFont typeface="Courier New" panose="02070309020205020404" pitchFamily="49" charset="0"/>
              <a:buChar char="o"/>
            </a:pPr>
            <a:r>
              <a:rPr lang="en-US" sz="5100" dirty="0"/>
              <a:t>Stable internet connection</a:t>
            </a:r>
          </a:p>
          <a:p>
            <a:r>
              <a:rPr lang="en-US" sz="5100" dirty="0"/>
              <a:t>Camera capability is recommended either on the computer or through use of a web camera to be able to view the clinical trial monitor (and allow the clinical trial monitor to view the VA research team member).</a:t>
            </a:r>
          </a:p>
          <a:p>
            <a:endParaRPr lang="en-US" dirty="0"/>
          </a:p>
        </p:txBody>
      </p:sp>
      <p:sp>
        <p:nvSpPr>
          <p:cNvPr id="4" name="Footer Placeholder 3">
            <a:extLst>
              <a:ext uri="{FF2B5EF4-FFF2-40B4-BE49-F238E27FC236}">
                <a16:creationId xmlns:a16="http://schemas.microsoft.com/office/drawing/2014/main" id="{7E91ADD6-80F6-44E8-8358-AFEDFD50AD73}"/>
              </a:ext>
            </a:extLst>
          </p:cNvPr>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05F2A9D0-2C60-49AA-98CD-1CB95756D221}"/>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16</a:t>
            </a:fld>
            <a:endParaRPr lang="en-US" dirty="0"/>
          </a:p>
        </p:txBody>
      </p:sp>
    </p:spTree>
    <p:extLst>
      <p:ext uri="{BB962C8B-B14F-4D97-AF65-F5344CB8AC3E}">
        <p14:creationId xmlns:p14="http://schemas.microsoft.com/office/powerpoint/2010/main" val="2836128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F5F26-B2C7-4D2D-B9A5-A8DB51FDB81A}"/>
              </a:ext>
            </a:extLst>
          </p:cNvPr>
          <p:cNvSpPr>
            <a:spLocks noGrp="1"/>
          </p:cNvSpPr>
          <p:nvPr>
            <p:ph type="title"/>
          </p:nvPr>
        </p:nvSpPr>
        <p:spPr/>
        <p:txBody>
          <a:bodyPr>
            <a:normAutofit/>
          </a:bodyPr>
          <a:lstStyle/>
          <a:p>
            <a:pPr algn="l"/>
            <a:r>
              <a:rPr lang="en-US" sz="2700" dirty="0"/>
              <a:t>Step 1: Equipment and Access Requirements to Conduct a Remote Monitoring Visit</a:t>
            </a:r>
            <a:endParaRPr lang="en-US" dirty="0"/>
          </a:p>
        </p:txBody>
      </p:sp>
      <p:sp>
        <p:nvSpPr>
          <p:cNvPr id="3" name="Content Placeholder 2">
            <a:extLst>
              <a:ext uri="{FF2B5EF4-FFF2-40B4-BE49-F238E27FC236}">
                <a16:creationId xmlns:a16="http://schemas.microsoft.com/office/drawing/2014/main" id="{16AF030C-996B-49F7-ABBE-65D5BE3A6DFE}"/>
              </a:ext>
            </a:extLst>
          </p:cNvPr>
          <p:cNvSpPr>
            <a:spLocks noGrp="1"/>
          </p:cNvSpPr>
          <p:nvPr>
            <p:ph idx="1"/>
          </p:nvPr>
        </p:nvSpPr>
        <p:spPr>
          <a:xfrm>
            <a:off x="335988" y="1964765"/>
            <a:ext cx="10972800" cy="4525963"/>
          </a:xfrm>
        </p:spPr>
        <p:txBody>
          <a:bodyPr>
            <a:normAutofit/>
          </a:bodyPr>
          <a:lstStyle/>
          <a:p>
            <a:pPr lvl="0"/>
            <a:r>
              <a:rPr lang="en-US" sz="2600" dirty="0"/>
              <a:t>The VA research staff member who will be facilitating the remote monitoring visit must set up a VA Webex account at </a:t>
            </a:r>
            <a:r>
              <a:rPr lang="en-US" sz="2600" u="sng" dirty="0">
                <a:hlinkClick r:id="rId2"/>
              </a:rPr>
              <a:t>https://veteransaffairs.Webex.com/</a:t>
            </a:r>
            <a:r>
              <a:rPr lang="en-US" sz="2600" u="sng" dirty="0"/>
              <a:t>.</a:t>
            </a:r>
            <a:endParaRPr lang="en-US" sz="2600" dirty="0"/>
          </a:p>
          <a:p>
            <a:pPr lvl="1">
              <a:buFont typeface="Courier New" panose="02070309020205020404" pitchFamily="49" charset="0"/>
              <a:buChar char="o"/>
            </a:pPr>
            <a:r>
              <a:rPr lang="en-US" sz="2600" dirty="0"/>
              <a:t>It is recommended that VA research staff members review and take Webex training to increase proficiency with its use.  </a:t>
            </a:r>
          </a:p>
          <a:p>
            <a:pPr lvl="1">
              <a:buFont typeface="Courier New" panose="02070309020205020404" pitchFamily="49" charset="0"/>
              <a:buChar char="o"/>
            </a:pPr>
            <a:r>
              <a:rPr lang="en-US" sz="2600" dirty="0"/>
              <a:t>Webex resources are located at the </a:t>
            </a:r>
            <a:r>
              <a:rPr lang="en-US" sz="2600" u="sng" dirty="0">
                <a:hlinkClick r:id="rId3"/>
              </a:rPr>
              <a:t>Webex Meeting resource page</a:t>
            </a:r>
            <a:r>
              <a:rPr lang="en-US" sz="2600" dirty="0"/>
              <a:t>:  </a:t>
            </a:r>
            <a:r>
              <a:rPr lang="en-US" sz="2600" u="sng" dirty="0">
                <a:hlinkClick r:id="rId3"/>
              </a:rPr>
              <a:t>https://dvagov.sharepoint.com/sites/OITUCIS/Webex/SitePages/Webex.aspx</a:t>
            </a:r>
            <a:endParaRPr lang="en-US" sz="2600" dirty="0"/>
          </a:p>
          <a:p>
            <a:endParaRPr lang="en-US" dirty="0"/>
          </a:p>
        </p:txBody>
      </p:sp>
      <p:sp>
        <p:nvSpPr>
          <p:cNvPr id="4" name="Footer Placeholder 3">
            <a:extLst>
              <a:ext uri="{FF2B5EF4-FFF2-40B4-BE49-F238E27FC236}">
                <a16:creationId xmlns:a16="http://schemas.microsoft.com/office/drawing/2014/main" id="{D727D78E-142C-46CB-9064-BF3C938DB623}"/>
              </a:ext>
            </a:extLst>
          </p:cNvPr>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A8716484-573F-44EC-95F1-3BDC5865F067}"/>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17</a:t>
            </a:fld>
            <a:endParaRPr lang="en-US" dirty="0"/>
          </a:p>
        </p:txBody>
      </p:sp>
    </p:spTree>
    <p:extLst>
      <p:ext uri="{BB962C8B-B14F-4D97-AF65-F5344CB8AC3E}">
        <p14:creationId xmlns:p14="http://schemas.microsoft.com/office/powerpoint/2010/main" val="316154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48240-AADE-4243-9433-58FB1E44E617}"/>
              </a:ext>
            </a:extLst>
          </p:cNvPr>
          <p:cNvSpPr>
            <a:spLocks noGrp="1"/>
          </p:cNvSpPr>
          <p:nvPr>
            <p:ph type="title"/>
          </p:nvPr>
        </p:nvSpPr>
        <p:spPr/>
        <p:txBody>
          <a:bodyPr>
            <a:normAutofit/>
          </a:bodyPr>
          <a:lstStyle/>
          <a:p>
            <a:pPr algn="l"/>
            <a:r>
              <a:rPr lang="en-US" sz="2500" dirty="0"/>
              <a:t>Webex Resource Page: https://dvagov.sharepoint.com/sites/OITUCIS/webex/SitePages/WebEx.aspx</a:t>
            </a:r>
          </a:p>
        </p:txBody>
      </p:sp>
      <p:pic>
        <p:nvPicPr>
          <p:cNvPr id="4" name="Content Placeholder 3">
            <a:extLst>
              <a:ext uri="{FF2B5EF4-FFF2-40B4-BE49-F238E27FC236}">
                <a16:creationId xmlns:a16="http://schemas.microsoft.com/office/drawing/2014/main" id="{E01A074D-C352-4A56-8211-9D1F39540AE1}"/>
              </a:ext>
            </a:extLst>
          </p:cNvPr>
          <p:cNvPicPr>
            <a:picLocks noGrp="1" noChangeAspect="1"/>
          </p:cNvPicPr>
          <p:nvPr>
            <p:ph idx="1"/>
          </p:nvPr>
        </p:nvPicPr>
        <p:blipFill rotWithShape="1">
          <a:blip r:embed="rId2"/>
          <a:srcRect l="1522" t="9606" r="2468" b="9811"/>
          <a:stretch/>
        </p:blipFill>
        <p:spPr>
          <a:xfrm>
            <a:off x="872360" y="1689405"/>
            <a:ext cx="10342178" cy="4882633"/>
          </a:xfrm>
          <a:prstGeom prst="rect">
            <a:avLst/>
          </a:prstGeom>
          <a:ln w="31750">
            <a:solidFill>
              <a:schemeClr val="accent1">
                <a:shade val="50000"/>
              </a:schemeClr>
            </a:solidFill>
          </a:ln>
        </p:spPr>
      </p:pic>
      <p:sp>
        <p:nvSpPr>
          <p:cNvPr id="3" name="Footer Placeholder 2">
            <a:extLst>
              <a:ext uri="{FF2B5EF4-FFF2-40B4-BE49-F238E27FC236}">
                <a16:creationId xmlns:a16="http://schemas.microsoft.com/office/drawing/2014/main" id="{DC6159E3-D464-4FC4-87FF-710952F517EA}"/>
              </a:ext>
            </a:extLst>
          </p:cNvPr>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C660712A-4B34-4506-943B-3ADC78504867}"/>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18</a:t>
            </a:fld>
            <a:endParaRPr lang="en-US" dirty="0"/>
          </a:p>
        </p:txBody>
      </p:sp>
    </p:spTree>
    <p:extLst>
      <p:ext uri="{BB962C8B-B14F-4D97-AF65-F5344CB8AC3E}">
        <p14:creationId xmlns:p14="http://schemas.microsoft.com/office/powerpoint/2010/main" val="3752790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EA4F7-937C-4B3F-8681-42DC68CBA48C}"/>
              </a:ext>
            </a:extLst>
          </p:cNvPr>
          <p:cNvSpPr>
            <a:spLocks noGrp="1"/>
          </p:cNvSpPr>
          <p:nvPr>
            <p:ph type="title"/>
          </p:nvPr>
        </p:nvSpPr>
        <p:spPr/>
        <p:txBody>
          <a:bodyPr/>
          <a:lstStyle/>
          <a:p>
            <a:pPr algn="ctr"/>
            <a:r>
              <a:rPr lang="en-US" dirty="0"/>
              <a:t>WebEx Meetings – Account Request</a:t>
            </a:r>
          </a:p>
        </p:txBody>
      </p:sp>
      <p:pic>
        <p:nvPicPr>
          <p:cNvPr id="4" name="Content Placeholder 3">
            <a:extLst>
              <a:ext uri="{FF2B5EF4-FFF2-40B4-BE49-F238E27FC236}">
                <a16:creationId xmlns:a16="http://schemas.microsoft.com/office/drawing/2014/main" id="{37A57899-8DF5-4DEC-9665-05B11D167589}"/>
              </a:ext>
            </a:extLst>
          </p:cNvPr>
          <p:cNvPicPr>
            <a:picLocks noGrp="1" noChangeAspect="1"/>
          </p:cNvPicPr>
          <p:nvPr>
            <p:ph idx="1"/>
          </p:nvPr>
        </p:nvPicPr>
        <p:blipFill>
          <a:blip r:embed="rId2"/>
          <a:stretch>
            <a:fillRect/>
          </a:stretch>
        </p:blipFill>
        <p:spPr>
          <a:xfrm>
            <a:off x="1035050" y="2276475"/>
            <a:ext cx="10134600" cy="2771775"/>
          </a:xfrm>
          <a:prstGeom prst="rect">
            <a:avLst/>
          </a:prstGeom>
        </p:spPr>
      </p:pic>
      <p:sp>
        <p:nvSpPr>
          <p:cNvPr id="3" name="Footer Placeholder 2">
            <a:extLst>
              <a:ext uri="{FF2B5EF4-FFF2-40B4-BE49-F238E27FC236}">
                <a16:creationId xmlns:a16="http://schemas.microsoft.com/office/drawing/2014/main" id="{04006E27-8F3F-4B70-8D9D-91AA2876A421}"/>
              </a:ext>
            </a:extLst>
          </p:cNvPr>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780CEC7F-C123-447B-97A0-315F17B28A43}"/>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19</a:t>
            </a:fld>
            <a:endParaRPr lang="en-US" dirty="0"/>
          </a:p>
        </p:txBody>
      </p:sp>
    </p:spTree>
    <p:extLst>
      <p:ext uri="{BB962C8B-B14F-4D97-AF65-F5344CB8AC3E}">
        <p14:creationId xmlns:p14="http://schemas.microsoft.com/office/powerpoint/2010/main" val="3890155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45961-B169-4D14-87DA-668F212FA896}"/>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808C4F70-03D2-4608-828E-1E4A25F5866D}"/>
              </a:ext>
            </a:extLst>
          </p:cNvPr>
          <p:cNvSpPr>
            <a:spLocks noGrp="1"/>
          </p:cNvSpPr>
          <p:nvPr>
            <p:ph idx="1"/>
          </p:nvPr>
        </p:nvSpPr>
        <p:spPr/>
        <p:txBody>
          <a:bodyPr/>
          <a:lstStyle/>
          <a:p>
            <a:pPr lvl="0"/>
            <a:r>
              <a:rPr lang="en-US" dirty="0"/>
              <a:t>Identify urban myths related to remote monitoring in VA research.</a:t>
            </a:r>
          </a:p>
          <a:p>
            <a:pPr lvl="0"/>
            <a:r>
              <a:rPr lang="en-US" dirty="0"/>
              <a:t>Identify key steps for VA research team members to use to facilitate conduct of remote monitoring visits with an external monitor for a clinical trial using collaboration technology platforms.</a:t>
            </a:r>
          </a:p>
          <a:p>
            <a:pPr lvl="0"/>
            <a:endParaRPr lang="en-US" dirty="0"/>
          </a:p>
          <a:p>
            <a:pPr lvl="0"/>
            <a:endParaRPr lang="en-US" dirty="0"/>
          </a:p>
          <a:p>
            <a:pPr lvl="0"/>
            <a:endParaRPr lang="en-US" dirty="0"/>
          </a:p>
          <a:p>
            <a:endParaRPr lang="en-US" dirty="0"/>
          </a:p>
        </p:txBody>
      </p:sp>
      <p:sp>
        <p:nvSpPr>
          <p:cNvPr id="11" name="Slide Number Placeholder 5">
            <a:extLst>
              <a:ext uri="{FF2B5EF4-FFF2-40B4-BE49-F238E27FC236}">
                <a16:creationId xmlns:a16="http://schemas.microsoft.com/office/drawing/2014/main" id="{095FAF2B-89E0-46D9-82C4-D2FA8915EC2F}"/>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2</a:t>
            </a:fld>
            <a:endParaRPr lang="en-US" dirty="0"/>
          </a:p>
        </p:txBody>
      </p:sp>
    </p:spTree>
    <p:extLst>
      <p:ext uri="{BB962C8B-B14F-4D97-AF65-F5344CB8AC3E}">
        <p14:creationId xmlns:p14="http://schemas.microsoft.com/office/powerpoint/2010/main" val="3705563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6B593-9FA3-4F35-954A-0FC0A4278CD2}"/>
              </a:ext>
            </a:extLst>
          </p:cNvPr>
          <p:cNvSpPr>
            <a:spLocks noGrp="1"/>
          </p:cNvSpPr>
          <p:nvPr>
            <p:ph type="title"/>
          </p:nvPr>
        </p:nvSpPr>
        <p:spPr/>
        <p:txBody>
          <a:bodyPr/>
          <a:lstStyle/>
          <a:p>
            <a:pPr algn="ctr"/>
            <a:r>
              <a:rPr lang="en-US" dirty="0"/>
              <a:t>Verify your VA Email</a:t>
            </a:r>
          </a:p>
        </p:txBody>
      </p:sp>
      <p:pic>
        <p:nvPicPr>
          <p:cNvPr id="4" name="Content Placeholder 3">
            <a:extLst>
              <a:ext uri="{FF2B5EF4-FFF2-40B4-BE49-F238E27FC236}">
                <a16:creationId xmlns:a16="http://schemas.microsoft.com/office/drawing/2014/main" id="{D892177F-5907-47CE-99FB-13B8B7B49382}"/>
              </a:ext>
            </a:extLst>
          </p:cNvPr>
          <p:cNvPicPr>
            <a:picLocks noGrp="1" noChangeAspect="1"/>
          </p:cNvPicPr>
          <p:nvPr>
            <p:ph idx="1"/>
          </p:nvPr>
        </p:nvPicPr>
        <p:blipFill>
          <a:blip r:embed="rId2"/>
          <a:stretch>
            <a:fillRect/>
          </a:stretch>
        </p:blipFill>
        <p:spPr>
          <a:xfrm>
            <a:off x="1019503" y="1573959"/>
            <a:ext cx="10174014" cy="5010367"/>
          </a:xfrm>
          <a:prstGeom prst="rect">
            <a:avLst/>
          </a:prstGeom>
        </p:spPr>
      </p:pic>
      <p:sp>
        <p:nvSpPr>
          <p:cNvPr id="3" name="Footer Placeholder 2">
            <a:extLst>
              <a:ext uri="{FF2B5EF4-FFF2-40B4-BE49-F238E27FC236}">
                <a16:creationId xmlns:a16="http://schemas.microsoft.com/office/drawing/2014/main" id="{E93BFE0B-9699-412C-9DB6-B4DA35F939AF}"/>
              </a:ext>
            </a:extLst>
          </p:cNvPr>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6F14C2B6-8820-4AAD-A951-BB275CE2DBC6}"/>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20</a:t>
            </a:fld>
            <a:endParaRPr lang="en-US" dirty="0"/>
          </a:p>
        </p:txBody>
      </p:sp>
    </p:spTree>
    <p:extLst>
      <p:ext uri="{BB962C8B-B14F-4D97-AF65-F5344CB8AC3E}">
        <p14:creationId xmlns:p14="http://schemas.microsoft.com/office/powerpoint/2010/main" val="32718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011B4-688D-4F50-9652-AD9354A92070}"/>
              </a:ext>
            </a:extLst>
          </p:cNvPr>
          <p:cNvSpPr>
            <a:spLocks noGrp="1"/>
          </p:cNvSpPr>
          <p:nvPr>
            <p:ph type="title"/>
          </p:nvPr>
        </p:nvSpPr>
        <p:spPr/>
        <p:txBody>
          <a:bodyPr/>
          <a:lstStyle/>
          <a:p>
            <a:pPr algn="ctr"/>
            <a:r>
              <a:rPr lang="en-US" dirty="0"/>
              <a:t>Email Verification</a:t>
            </a:r>
          </a:p>
        </p:txBody>
      </p:sp>
      <p:pic>
        <p:nvPicPr>
          <p:cNvPr id="4" name="Content Placeholder 3">
            <a:extLst>
              <a:ext uri="{FF2B5EF4-FFF2-40B4-BE49-F238E27FC236}">
                <a16:creationId xmlns:a16="http://schemas.microsoft.com/office/drawing/2014/main" id="{E1A1EF93-3301-4BF9-B004-CED1A61B5D01}"/>
              </a:ext>
            </a:extLst>
          </p:cNvPr>
          <p:cNvPicPr>
            <a:picLocks noGrp="1" noChangeAspect="1"/>
          </p:cNvPicPr>
          <p:nvPr>
            <p:ph idx="1"/>
          </p:nvPr>
        </p:nvPicPr>
        <p:blipFill>
          <a:blip r:embed="rId2"/>
          <a:stretch>
            <a:fillRect/>
          </a:stretch>
        </p:blipFill>
        <p:spPr>
          <a:xfrm>
            <a:off x="1723697" y="1572615"/>
            <a:ext cx="9406758" cy="4902863"/>
          </a:xfrm>
          <a:prstGeom prst="rect">
            <a:avLst/>
          </a:prstGeom>
        </p:spPr>
      </p:pic>
      <p:sp>
        <p:nvSpPr>
          <p:cNvPr id="3" name="Footer Placeholder 2">
            <a:extLst>
              <a:ext uri="{FF2B5EF4-FFF2-40B4-BE49-F238E27FC236}">
                <a16:creationId xmlns:a16="http://schemas.microsoft.com/office/drawing/2014/main" id="{46582A1E-5313-4C2D-B2AE-42C87789664A}"/>
              </a:ext>
            </a:extLst>
          </p:cNvPr>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1388D534-DA46-4864-ABCB-E0E4BFE634C8}"/>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21</a:t>
            </a:fld>
            <a:endParaRPr lang="en-US" dirty="0"/>
          </a:p>
        </p:txBody>
      </p:sp>
    </p:spTree>
    <p:extLst>
      <p:ext uri="{BB962C8B-B14F-4D97-AF65-F5344CB8AC3E}">
        <p14:creationId xmlns:p14="http://schemas.microsoft.com/office/powerpoint/2010/main" val="31201642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EA005-66AD-4FD8-B94B-E9B726277B34}"/>
              </a:ext>
            </a:extLst>
          </p:cNvPr>
          <p:cNvSpPr>
            <a:spLocks noGrp="1"/>
          </p:cNvSpPr>
          <p:nvPr>
            <p:ph type="title"/>
          </p:nvPr>
        </p:nvSpPr>
        <p:spPr/>
        <p:txBody>
          <a:bodyPr/>
          <a:lstStyle/>
          <a:p>
            <a:r>
              <a:rPr lang="en-US" dirty="0"/>
              <a:t>Email Verification Response</a:t>
            </a:r>
          </a:p>
        </p:txBody>
      </p:sp>
      <p:pic>
        <p:nvPicPr>
          <p:cNvPr id="4" name="Content Placeholder 3">
            <a:extLst>
              <a:ext uri="{FF2B5EF4-FFF2-40B4-BE49-F238E27FC236}">
                <a16:creationId xmlns:a16="http://schemas.microsoft.com/office/drawing/2014/main" id="{DB56EB17-B0F2-4E51-8266-4025849E07FD}"/>
              </a:ext>
            </a:extLst>
          </p:cNvPr>
          <p:cNvPicPr>
            <a:picLocks noGrp="1" noChangeAspect="1"/>
          </p:cNvPicPr>
          <p:nvPr>
            <p:ph idx="1"/>
          </p:nvPr>
        </p:nvPicPr>
        <p:blipFill>
          <a:blip r:embed="rId2"/>
          <a:stretch>
            <a:fillRect/>
          </a:stretch>
        </p:blipFill>
        <p:spPr>
          <a:xfrm>
            <a:off x="1177159" y="1683288"/>
            <a:ext cx="9469820" cy="4883580"/>
          </a:xfrm>
          <a:prstGeom prst="rect">
            <a:avLst/>
          </a:prstGeom>
        </p:spPr>
      </p:pic>
      <p:sp>
        <p:nvSpPr>
          <p:cNvPr id="3" name="Footer Placeholder 2">
            <a:extLst>
              <a:ext uri="{FF2B5EF4-FFF2-40B4-BE49-F238E27FC236}">
                <a16:creationId xmlns:a16="http://schemas.microsoft.com/office/drawing/2014/main" id="{15539A28-B30B-4A6F-A284-1FC1F6B14ED4}"/>
              </a:ext>
            </a:extLst>
          </p:cNvPr>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CCB7B10D-5454-485A-BC95-E753970C2700}"/>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22</a:t>
            </a:fld>
            <a:endParaRPr lang="en-US" dirty="0"/>
          </a:p>
        </p:txBody>
      </p:sp>
    </p:spTree>
    <p:extLst>
      <p:ext uri="{BB962C8B-B14F-4D97-AF65-F5344CB8AC3E}">
        <p14:creationId xmlns:p14="http://schemas.microsoft.com/office/powerpoint/2010/main" val="1671160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40BD0-0340-4030-A4A4-7AB967F83FDA}"/>
              </a:ext>
            </a:extLst>
          </p:cNvPr>
          <p:cNvSpPr>
            <a:spLocks noGrp="1"/>
          </p:cNvSpPr>
          <p:nvPr>
            <p:ph type="title"/>
          </p:nvPr>
        </p:nvSpPr>
        <p:spPr/>
        <p:txBody>
          <a:bodyPr/>
          <a:lstStyle/>
          <a:p>
            <a:pPr algn="ctr"/>
            <a:r>
              <a:rPr lang="en-US" dirty="0"/>
              <a:t>Email Address Confirmed</a:t>
            </a:r>
          </a:p>
        </p:txBody>
      </p:sp>
      <p:pic>
        <p:nvPicPr>
          <p:cNvPr id="4" name="Content Placeholder 3">
            <a:extLst>
              <a:ext uri="{FF2B5EF4-FFF2-40B4-BE49-F238E27FC236}">
                <a16:creationId xmlns:a16="http://schemas.microsoft.com/office/drawing/2014/main" id="{E3EB9A70-38C0-4688-83AF-C1D01290C424}"/>
              </a:ext>
            </a:extLst>
          </p:cNvPr>
          <p:cNvPicPr>
            <a:picLocks noGrp="1" noChangeAspect="1"/>
          </p:cNvPicPr>
          <p:nvPr>
            <p:ph idx="1"/>
          </p:nvPr>
        </p:nvPicPr>
        <p:blipFill>
          <a:blip r:embed="rId2"/>
          <a:stretch>
            <a:fillRect/>
          </a:stretch>
        </p:blipFill>
        <p:spPr>
          <a:xfrm>
            <a:off x="1692166" y="1622360"/>
            <a:ext cx="8965323" cy="4859135"/>
          </a:xfrm>
          <a:prstGeom prst="rect">
            <a:avLst/>
          </a:prstGeom>
        </p:spPr>
      </p:pic>
      <p:sp>
        <p:nvSpPr>
          <p:cNvPr id="3" name="Footer Placeholder 2">
            <a:extLst>
              <a:ext uri="{FF2B5EF4-FFF2-40B4-BE49-F238E27FC236}">
                <a16:creationId xmlns:a16="http://schemas.microsoft.com/office/drawing/2014/main" id="{E7CCAD8A-1826-4DFC-826B-A117ECB87B93}"/>
              </a:ext>
            </a:extLst>
          </p:cNvPr>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2737D0B5-EFF7-47E8-9307-A3278FFB42A4}"/>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23</a:t>
            </a:fld>
            <a:endParaRPr lang="en-US" dirty="0"/>
          </a:p>
        </p:txBody>
      </p:sp>
    </p:spTree>
    <p:extLst>
      <p:ext uri="{BB962C8B-B14F-4D97-AF65-F5344CB8AC3E}">
        <p14:creationId xmlns:p14="http://schemas.microsoft.com/office/powerpoint/2010/main" val="3565128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F5F26-B2C7-4D2D-B9A5-A8DB51FDB81A}"/>
              </a:ext>
            </a:extLst>
          </p:cNvPr>
          <p:cNvSpPr>
            <a:spLocks noGrp="1"/>
          </p:cNvSpPr>
          <p:nvPr>
            <p:ph type="title"/>
          </p:nvPr>
        </p:nvSpPr>
        <p:spPr>
          <a:xfrm>
            <a:off x="609600" y="274638"/>
            <a:ext cx="10972800" cy="1143000"/>
          </a:xfrm>
        </p:spPr>
        <p:txBody>
          <a:bodyPr>
            <a:normAutofit/>
          </a:bodyPr>
          <a:lstStyle/>
          <a:p>
            <a:pPr algn="l"/>
            <a:r>
              <a:rPr lang="en-US" sz="2700" dirty="0"/>
              <a:t>Step 2: </a:t>
            </a:r>
            <a:r>
              <a:rPr lang="en-US" sz="2800" dirty="0"/>
              <a:t>Verifying Regulatory Requirements Prior to Scheduling the Remote Monitoring Visit</a:t>
            </a:r>
            <a:endParaRPr lang="en-US" dirty="0"/>
          </a:p>
        </p:txBody>
      </p:sp>
      <p:pic>
        <p:nvPicPr>
          <p:cNvPr id="5" name="Content Placeholder 4" descr="A picture containing drawing&#10;&#10;Description automatically generated">
            <a:extLst>
              <a:ext uri="{FF2B5EF4-FFF2-40B4-BE49-F238E27FC236}">
                <a16:creationId xmlns:a16="http://schemas.microsoft.com/office/drawing/2014/main" id="{771CDA75-EC5C-470D-9393-FE107E7035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7379" y="1902747"/>
            <a:ext cx="7662041" cy="3976503"/>
          </a:xfrm>
        </p:spPr>
      </p:pic>
      <p:sp>
        <p:nvSpPr>
          <p:cNvPr id="3" name="Footer Placeholder 2">
            <a:extLst>
              <a:ext uri="{FF2B5EF4-FFF2-40B4-BE49-F238E27FC236}">
                <a16:creationId xmlns:a16="http://schemas.microsoft.com/office/drawing/2014/main" id="{41EF856A-44F8-40B2-90A7-B2394D5E1E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1E5CAB-784C-47C5-97DD-815D46FB8977}"/>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24</a:t>
            </a:fld>
            <a:endParaRPr lang="en-US" dirty="0"/>
          </a:p>
        </p:txBody>
      </p:sp>
    </p:spTree>
    <p:extLst>
      <p:ext uri="{BB962C8B-B14F-4D97-AF65-F5344CB8AC3E}">
        <p14:creationId xmlns:p14="http://schemas.microsoft.com/office/powerpoint/2010/main" val="2356170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F5F26-B2C7-4D2D-B9A5-A8DB51FDB81A}"/>
              </a:ext>
            </a:extLst>
          </p:cNvPr>
          <p:cNvSpPr>
            <a:spLocks noGrp="1"/>
          </p:cNvSpPr>
          <p:nvPr>
            <p:ph type="title"/>
          </p:nvPr>
        </p:nvSpPr>
        <p:spPr/>
        <p:txBody>
          <a:bodyPr>
            <a:normAutofit/>
          </a:bodyPr>
          <a:lstStyle/>
          <a:p>
            <a:pPr algn="l"/>
            <a:r>
              <a:rPr lang="en-US" sz="2700" dirty="0"/>
              <a:t>Step 2: </a:t>
            </a:r>
            <a:r>
              <a:rPr lang="en-US" sz="2800" dirty="0"/>
              <a:t>Verifying Regulatory Requirements Prior to Scheduling the Remote Monitoring Visit</a:t>
            </a:r>
            <a:endParaRPr lang="en-US" dirty="0"/>
          </a:p>
        </p:txBody>
      </p:sp>
      <p:sp>
        <p:nvSpPr>
          <p:cNvPr id="3" name="Content Placeholder 2">
            <a:extLst>
              <a:ext uri="{FF2B5EF4-FFF2-40B4-BE49-F238E27FC236}">
                <a16:creationId xmlns:a16="http://schemas.microsoft.com/office/drawing/2014/main" id="{16AF030C-996B-49F7-ABBE-65D5BE3A6DFE}"/>
              </a:ext>
            </a:extLst>
          </p:cNvPr>
          <p:cNvSpPr>
            <a:spLocks noGrp="1"/>
          </p:cNvSpPr>
          <p:nvPr>
            <p:ph idx="1"/>
          </p:nvPr>
        </p:nvSpPr>
        <p:spPr>
          <a:xfrm>
            <a:off x="609600" y="1765069"/>
            <a:ext cx="10972800" cy="4525963"/>
          </a:xfrm>
        </p:spPr>
        <p:txBody>
          <a:bodyPr>
            <a:normAutofit fontScale="55000" lnSpcReduction="20000"/>
          </a:bodyPr>
          <a:lstStyle/>
          <a:p>
            <a:pPr lvl="0"/>
            <a:r>
              <a:rPr lang="en-US" sz="4600" dirty="0"/>
              <a:t>Verifying regulatory requirements is not unique to remote monitoring of clinical trials.</a:t>
            </a:r>
          </a:p>
          <a:p>
            <a:pPr lvl="0"/>
            <a:r>
              <a:rPr lang="en-US" sz="4600" dirty="0"/>
              <a:t>The VA research team member should ensure that a signed and dated HIPAA authorization and IRB-approved informed consent document permits access to the subjects’ records. </a:t>
            </a:r>
          </a:p>
          <a:p>
            <a:pPr lvl="0"/>
            <a:r>
              <a:rPr lang="en-US" sz="4600" dirty="0"/>
              <a:t>Verification of the regulatory requirements to allow access to the subjects’ individually identifiable information (III) for purposes of the remote monitoring visit could be done by:</a:t>
            </a:r>
          </a:p>
          <a:p>
            <a:pPr lvl="1">
              <a:buFont typeface="Courier New" panose="02070309020205020404" pitchFamily="49" charset="0"/>
              <a:buChar char="o"/>
            </a:pPr>
            <a:r>
              <a:rPr lang="en-US" sz="4600" dirty="0"/>
              <a:t>the VA research team</a:t>
            </a:r>
          </a:p>
          <a:p>
            <a:pPr lvl="1">
              <a:buFont typeface="Courier New" panose="02070309020205020404" pitchFamily="49" charset="0"/>
              <a:buChar char="o"/>
            </a:pPr>
            <a:r>
              <a:rPr lang="en-US" sz="4600" dirty="0"/>
              <a:t>another party (e.g., privacy officer) dependent upon local VA Facility requirements. </a:t>
            </a:r>
          </a:p>
          <a:p>
            <a:r>
              <a:rPr lang="en-US" sz="4600" dirty="0"/>
              <a:t>If a local VA Facility has specific documentation requirements, the local VA Facility documentation requirements must be followed.</a:t>
            </a:r>
          </a:p>
        </p:txBody>
      </p:sp>
      <p:sp>
        <p:nvSpPr>
          <p:cNvPr id="4" name="Footer Placeholder 3">
            <a:extLst>
              <a:ext uri="{FF2B5EF4-FFF2-40B4-BE49-F238E27FC236}">
                <a16:creationId xmlns:a16="http://schemas.microsoft.com/office/drawing/2014/main" id="{B9B42AC7-F83F-4638-8E18-3A9A60467A86}"/>
              </a:ext>
            </a:extLst>
          </p:cNvPr>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4044A7E9-01EB-4D56-8EF3-687676D78578}"/>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25</a:t>
            </a:fld>
            <a:endParaRPr lang="en-US" dirty="0"/>
          </a:p>
        </p:txBody>
      </p:sp>
    </p:spTree>
    <p:extLst>
      <p:ext uri="{BB962C8B-B14F-4D97-AF65-F5344CB8AC3E}">
        <p14:creationId xmlns:p14="http://schemas.microsoft.com/office/powerpoint/2010/main" val="795011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F5F26-B2C7-4D2D-B9A5-A8DB51FDB81A}"/>
              </a:ext>
            </a:extLst>
          </p:cNvPr>
          <p:cNvSpPr>
            <a:spLocks noGrp="1"/>
          </p:cNvSpPr>
          <p:nvPr>
            <p:ph type="title"/>
          </p:nvPr>
        </p:nvSpPr>
        <p:spPr/>
        <p:txBody>
          <a:bodyPr>
            <a:normAutofit/>
          </a:bodyPr>
          <a:lstStyle/>
          <a:p>
            <a:pPr algn="l"/>
            <a:r>
              <a:rPr lang="en-US" sz="2700" dirty="0"/>
              <a:t>Step 3: </a:t>
            </a:r>
            <a:r>
              <a:rPr lang="en-US" sz="2800" dirty="0"/>
              <a:t>Scheduling the Remote Monitoring Visit</a:t>
            </a:r>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DED5FDB1-9B1A-4D96-9A8E-164439BCA8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6055" y="1648892"/>
            <a:ext cx="7052442" cy="4671871"/>
          </a:xfrm>
        </p:spPr>
      </p:pic>
      <p:sp>
        <p:nvSpPr>
          <p:cNvPr id="3" name="Footer Placeholder 2">
            <a:extLst>
              <a:ext uri="{FF2B5EF4-FFF2-40B4-BE49-F238E27FC236}">
                <a16:creationId xmlns:a16="http://schemas.microsoft.com/office/drawing/2014/main" id="{0E426E90-FC6A-4A0C-880B-182CFF108C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27149E-EAFB-4F1E-88D4-653039E085D2}"/>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26</a:t>
            </a:fld>
            <a:endParaRPr lang="en-US" dirty="0"/>
          </a:p>
        </p:txBody>
      </p:sp>
    </p:spTree>
    <p:extLst>
      <p:ext uri="{BB962C8B-B14F-4D97-AF65-F5344CB8AC3E}">
        <p14:creationId xmlns:p14="http://schemas.microsoft.com/office/powerpoint/2010/main" val="1550375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F5F26-B2C7-4D2D-B9A5-A8DB51FDB81A}"/>
              </a:ext>
            </a:extLst>
          </p:cNvPr>
          <p:cNvSpPr>
            <a:spLocks noGrp="1"/>
          </p:cNvSpPr>
          <p:nvPr>
            <p:ph type="title"/>
          </p:nvPr>
        </p:nvSpPr>
        <p:spPr/>
        <p:txBody>
          <a:bodyPr>
            <a:normAutofit/>
          </a:bodyPr>
          <a:lstStyle/>
          <a:p>
            <a:pPr algn="l"/>
            <a:r>
              <a:rPr lang="en-US" sz="2700" dirty="0"/>
              <a:t>Step 3: </a:t>
            </a:r>
            <a:r>
              <a:rPr lang="en-US" sz="2800" dirty="0"/>
              <a:t>Scheduling the Remote Monitoring Visit</a:t>
            </a:r>
            <a:endParaRPr lang="en-US" dirty="0"/>
          </a:p>
        </p:txBody>
      </p:sp>
      <p:sp>
        <p:nvSpPr>
          <p:cNvPr id="3" name="Content Placeholder 2">
            <a:extLst>
              <a:ext uri="{FF2B5EF4-FFF2-40B4-BE49-F238E27FC236}">
                <a16:creationId xmlns:a16="http://schemas.microsoft.com/office/drawing/2014/main" id="{16AF030C-996B-49F7-ABBE-65D5BE3A6DFE}"/>
              </a:ext>
            </a:extLst>
          </p:cNvPr>
          <p:cNvSpPr>
            <a:spLocks noGrp="1"/>
          </p:cNvSpPr>
          <p:nvPr>
            <p:ph idx="1"/>
          </p:nvPr>
        </p:nvSpPr>
        <p:spPr>
          <a:xfrm>
            <a:off x="335988" y="1964765"/>
            <a:ext cx="10972800" cy="4525963"/>
          </a:xfrm>
        </p:spPr>
        <p:txBody>
          <a:bodyPr>
            <a:normAutofit/>
          </a:bodyPr>
          <a:lstStyle/>
          <a:p>
            <a:pPr marL="1143000" lvl="1" indent="-742950">
              <a:buFont typeface="Wingdings" panose="05000000000000000000" pitchFamily="2" charset="2"/>
              <a:buChar char="§"/>
            </a:pPr>
            <a:r>
              <a:rPr lang="en-US" sz="2400" dirty="0"/>
              <a:t>Do not assume clinical trial monitors use the same conference sharing platforms used in VA. </a:t>
            </a:r>
          </a:p>
          <a:p>
            <a:pPr marL="1143000" lvl="1" indent="-742950">
              <a:buFont typeface="Wingdings" panose="05000000000000000000" pitchFamily="2" charset="2"/>
              <a:buChar char="§"/>
            </a:pPr>
            <a:r>
              <a:rPr lang="en-US" sz="2400" dirty="0"/>
              <a:t>Anticipate the need for a longer monitoring visit compared to an in-person visit</a:t>
            </a:r>
          </a:p>
          <a:p>
            <a:pPr marL="1143000" lvl="1" indent="-742950">
              <a:buFont typeface="Wingdings" panose="05000000000000000000" pitchFamily="2" charset="2"/>
              <a:buChar char="§"/>
            </a:pPr>
            <a:r>
              <a:rPr lang="en-US" sz="2400" dirty="0"/>
              <a:t>Communicate in writing and/or orally what platform will be used (e.g. Web-Ex).</a:t>
            </a:r>
          </a:p>
          <a:p>
            <a:pPr marL="2000250" lvl="3" indent="-742950">
              <a:buFont typeface="Courier New" panose="02070309020205020404" pitchFamily="49" charset="0"/>
              <a:buChar char="o"/>
            </a:pPr>
            <a:r>
              <a:rPr lang="en-US" sz="2400" dirty="0"/>
              <a:t>Ask if the monitor has any specific requirements he/she must follow as part of a remote monitoring visit. </a:t>
            </a:r>
          </a:p>
          <a:p>
            <a:endParaRPr lang="en-US" dirty="0"/>
          </a:p>
        </p:txBody>
      </p:sp>
      <p:sp>
        <p:nvSpPr>
          <p:cNvPr id="4" name="Footer Placeholder 3">
            <a:extLst>
              <a:ext uri="{FF2B5EF4-FFF2-40B4-BE49-F238E27FC236}">
                <a16:creationId xmlns:a16="http://schemas.microsoft.com/office/drawing/2014/main" id="{FBF15CCB-477E-4729-8458-01BC2F41E1E9}"/>
              </a:ext>
            </a:extLst>
          </p:cNvPr>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A656D6D9-935D-4DDB-895F-8AFAD81826B3}"/>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27</a:t>
            </a:fld>
            <a:endParaRPr lang="en-US" dirty="0"/>
          </a:p>
        </p:txBody>
      </p:sp>
    </p:spTree>
    <p:extLst>
      <p:ext uri="{BB962C8B-B14F-4D97-AF65-F5344CB8AC3E}">
        <p14:creationId xmlns:p14="http://schemas.microsoft.com/office/powerpoint/2010/main" val="3468865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F5F26-B2C7-4D2D-B9A5-A8DB51FDB81A}"/>
              </a:ext>
            </a:extLst>
          </p:cNvPr>
          <p:cNvSpPr>
            <a:spLocks noGrp="1"/>
          </p:cNvSpPr>
          <p:nvPr>
            <p:ph type="title"/>
          </p:nvPr>
        </p:nvSpPr>
        <p:spPr/>
        <p:txBody>
          <a:bodyPr>
            <a:normAutofit/>
          </a:bodyPr>
          <a:lstStyle/>
          <a:p>
            <a:pPr algn="l"/>
            <a:r>
              <a:rPr lang="en-US" sz="2700" dirty="0"/>
              <a:t>Step 3: </a:t>
            </a:r>
            <a:r>
              <a:rPr lang="en-US" sz="2800" dirty="0"/>
              <a:t>Scheduling the Remote Monitoring Visit</a:t>
            </a:r>
            <a:endParaRPr lang="en-US" dirty="0"/>
          </a:p>
        </p:txBody>
      </p:sp>
      <p:sp>
        <p:nvSpPr>
          <p:cNvPr id="3" name="Content Placeholder 2">
            <a:extLst>
              <a:ext uri="{FF2B5EF4-FFF2-40B4-BE49-F238E27FC236}">
                <a16:creationId xmlns:a16="http://schemas.microsoft.com/office/drawing/2014/main" id="{16AF030C-996B-49F7-ABBE-65D5BE3A6DFE}"/>
              </a:ext>
            </a:extLst>
          </p:cNvPr>
          <p:cNvSpPr>
            <a:spLocks noGrp="1"/>
          </p:cNvSpPr>
          <p:nvPr>
            <p:ph idx="1"/>
          </p:nvPr>
        </p:nvSpPr>
        <p:spPr>
          <a:xfrm>
            <a:off x="335988" y="1964765"/>
            <a:ext cx="10972800" cy="4525963"/>
          </a:xfrm>
        </p:spPr>
        <p:txBody>
          <a:bodyPr>
            <a:normAutofit fontScale="92500" lnSpcReduction="20000"/>
          </a:bodyPr>
          <a:lstStyle/>
          <a:p>
            <a:pPr marL="1143000" lvl="1" indent="-742950">
              <a:buFont typeface="Wingdings" panose="05000000000000000000" pitchFamily="2" charset="2"/>
              <a:buChar char="§"/>
            </a:pPr>
            <a:r>
              <a:rPr lang="en-US" dirty="0"/>
              <a:t>Request a list in writing to identify the subjects and records required for the record review component of the remote monitoring visit.  </a:t>
            </a:r>
          </a:p>
          <a:p>
            <a:pPr marL="1143000" lvl="1" indent="-742950">
              <a:buFont typeface="Wingdings" panose="05000000000000000000" pitchFamily="2" charset="2"/>
              <a:buChar char="§"/>
            </a:pPr>
            <a:r>
              <a:rPr lang="en-US" dirty="0"/>
              <a:t>Request a list of non-subject records required for the record review</a:t>
            </a:r>
          </a:p>
          <a:p>
            <a:pPr marL="2000250" lvl="3" indent="-742950">
              <a:buFont typeface="Courier New" panose="02070309020205020404" pitchFamily="49" charset="0"/>
              <a:buChar char="o"/>
            </a:pPr>
            <a:r>
              <a:rPr lang="en-US" dirty="0"/>
              <a:t>IRB approval documents</a:t>
            </a:r>
          </a:p>
          <a:p>
            <a:pPr marL="2000250" lvl="3" indent="-742950">
              <a:buFont typeface="Courier New" panose="02070309020205020404" pitchFamily="49" charset="0"/>
              <a:buChar char="o"/>
            </a:pPr>
            <a:r>
              <a:rPr lang="en-US" dirty="0"/>
              <a:t>Lab certificates</a:t>
            </a:r>
          </a:p>
          <a:p>
            <a:pPr marL="2000250" lvl="3" indent="-742950">
              <a:buFont typeface="Courier New" panose="02070309020205020404" pitchFamily="49" charset="0"/>
              <a:buChar char="o"/>
            </a:pPr>
            <a:r>
              <a:rPr lang="en-US" dirty="0"/>
              <a:t>Updated Form 1572s (if applicable) </a:t>
            </a:r>
          </a:p>
          <a:p>
            <a:pPr marL="2000250" lvl="3" indent="-742950">
              <a:buFont typeface="Courier New" panose="02070309020205020404" pitchFamily="49" charset="0"/>
              <a:buChar char="o"/>
            </a:pPr>
            <a:r>
              <a:rPr lang="en-US" dirty="0"/>
              <a:t>Research team member vitaes</a:t>
            </a:r>
          </a:p>
          <a:p>
            <a:pPr marL="400050" lvl="1" indent="0">
              <a:buNone/>
            </a:pPr>
            <a:endParaRPr lang="en-US" dirty="0"/>
          </a:p>
          <a:p>
            <a:endParaRPr lang="en-US" dirty="0"/>
          </a:p>
        </p:txBody>
      </p:sp>
      <p:sp>
        <p:nvSpPr>
          <p:cNvPr id="4" name="Footer Placeholder 3">
            <a:extLst>
              <a:ext uri="{FF2B5EF4-FFF2-40B4-BE49-F238E27FC236}">
                <a16:creationId xmlns:a16="http://schemas.microsoft.com/office/drawing/2014/main" id="{4CD92E0E-238D-4F95-8175-FA8ACD77D873}"/>
              </a:ext>
            </a:extLst>
          </p:cNvPr>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D4111535-A0F5-4C73-A8FF-31B76E5B5744}"/>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28</a:t>
            </a:fld>
            <a:endParaRPr lang="en-US" dirty="0"/>
          </a:p>
        </p:txBody>
      </p:sp>
    </p:spTree>
    <p:extLst>
      <p:ext uri="{BB962C8B-B14F-4D97-AF65-F5344CB8AC3E}">
        <p14:creationId xmlns:p14="http://schemas.microsoft.com/office/powerpoint/2010/main" val="667154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F5F26-B2C7-4D2D-B9A5-A8DB51FDB81A}"/>
              </a:ext>
            </a:extLst>
          </p:cNvPr>
          <p:cNvSpPr>
            <a:spLocks noGrp="1"/>
          </p:cNvSpPr>
          <p:nvPr>
            <p:ph type="title"/>
          </p:nvPr>
        </p:nvSpPr>
        <p:spPr/>
        <p:txBody>
          <a:bodyPr>
            <a:normAutofit/>
          </a:bodyPr>
          <a:lstStyle/>
          <a:p>
            <a:pPr algn="l"/>
            <a:r>
              <a:rPr lang="en-US" sz="2700" dirty="0"/>
              <a:t>Step 3: </a:t>
            </a:r>
            <a:r>
              <a:rPr lang="en-US" sz="2800" dirty="0"/>
              <a:t>Scheduling the Remote Monitoring Visit</a:t>
            </a:r>
            <a:endParaRPr lang="en-US" dirty="0"/>
          </a:p>
        </p:txBody>
      </p:sp>
      <p:sp>
        <p:nvSpPr>
          <p:cNvPr id="3" name="Content Placeholder 2">
            <a:extLst>
              <a:ext uri="{FF2B5EF4-FFF2-40B4-BE49-F238E27FC236}">
                <a16:creationId xmlns:a16="http://schemas.microsoft.com/office/drawing/2014/main" id="{16AF030C-996B-49F7-ABBE-65D5BE3A6DFE}"/>
              </a:ext>
            </a:extLst>
          </p:cNvPr>
          <p:cNvSpPr>
            <a:spLocks noGrp="1"/>
          </p:cNvSpPr>
          <p:nvPr>
            <p:ph idx="1"/>
          </p:nvPr>
        </p:nvSpPr>
        <p:spPr>
          <a:xfrm>
            <a:off x="335988" y="1964765"/>
            <a:ext cx="10972800" cy="4525963"/>
          </a:xfrm>
        </p:spPr>
        <p:txBody>
          <a:bodyPr>
            <a:normAutofit fontScale="70000" lnSpcReduction="20000"/>
          </a:bodyPr>
          <a:lstStyle/>
          <a:p>
            <a:pPr marL="1143000" lvl="1" indent="-742950">
              <a:buFont typeface="Wingdings" panose="05000000000000000000" pitchFamily="2" charset="2"/>
              <a:buChar char="§"/>
            </a:pPr>
            <a:r>
              <a:rPr lang="en-US" dirty="0"/>
              <a:t>Outstanding issues</a:t>
            </a:r>
          </a:p>
          <a:p>
            <a:pPr marL="2457450" lvl="4" indent="-742950">
              <a:buFont typeface="Courier New" panose="02070309020205020404" pitchFamily="49" charset="0"/>
              <a:buChar char="o"/>
            </a:pPr>
            <a:r>
              <a:rPr lang="en-US" dirty="0"/>
              <a:t>Prior visits</a:t>
            </a:r>
          </a:p>
          <a:p>
            <a:pPr marL="2457450" lvl="4" indent="-742950">
              <a:buFont typeface="Courier New" panose="02070309020205020404" pitchFamily="49" charset="0"/>
              <a:buChar char="o"/>
            </a:pPr>
            <a:r>
              <a:rPr lang="en-US" dirty="0"/>
              <a:t>Data queries</a:t>
            </a:r>
          </a:p>
          <a:p>
            <a:pPr marL="1143000" lvl="1" indent="-742950">
              <a:buFont typeface="Wingdings" panose="05000000000000000000" pitchFamily="2" charset="2"/>
              <a:buChar char="§"/>
            </a:pPr>
            <a:r>
              <a:rPr lang="en-US" dirty="0"/>
              <a:t>Personnel needed for the remote monitoring visit</a:t>
            </a:r>
          </a:p>
          <a:p>
            <a:pPr marL="2457450" lvl="4" indent="-742950">
              <a:buFont typeface="Courier New" panose="02070309020205020404" pitchFamily="49" charset="0"/>
              <a:buChar char="o"/>
            </a:pPr>
            <a:r>
              <a:rPr lang="en-US" dirty="0"/>
              <a:t>Study staff</a:t>
            </a:r>
          </a:p>
          <a:p>
            <a:pPr marL="2457450" lvl="4" indent="-742950">
              <a:buFont typeface="Courier New" panose="02070309020205020404" pitchFamily="49" charset="0"/>
              <a:buChar char="o"/>
            </a:pPr>
            <a:r>
              <a:rPr lang="en-US" dirty="0"/>
              <a:t>ACOS/R&amp;D</a:t>
            </a:r>
          </a:p>
          <a:p>
            <a:pPr marL="2457450" lvl="4" indent="-742950">
              <a:buFont typeface="Courier New" panose="02070309020205020404" pitchFamily="49" charset="0"/>
              <a:buChar char="o"/>
            </a:pPr>
            <a:r>
              <a:rPr lang="en-US" dirty="0"/>
              <a:t>Research Pharmacist</a:t>
            </a:r>
          </a:p>
          <a:p>
            <a:pPr marL="1143000" lvl="1" indent="-742950">
              <a:buFont typeface="Wingdings" panose="05000000000000000000" pitchFamily="2" charset="2"/>
              <a:buChar char="§"/>
            </a:pPr>
            <a:r>
              <a:rPr lang="en-US" dirty="0"/>
              <a:t>Confirm scheduled dates and times</a:t>
            </a:r>
          </a:p>
          <a:p>
            <a:pPr marL="1143000" lvl="1" indent="-742950">
              <a:buFont typeface="Wingdings" panose="05000000000000000000" pitchFamily="2" charset="2"/>
              <a:buChar char="§"/>
            </a:pPr>
            <a:r>
              <a:rPr lang="en-US" dirty="0"/>
              <a:t>Send a Webex invitation to the clinical trial monitor</a:t>
            </a:r>
          </a:p>
          <a:p>
            <a:pPr marL="2457450" lvl="4" indent="-742950">
              <a:buFont typeface="Courier New" panose="02070309020205020404" pitchFamily="49" charset="0"/>
              <a:buChar char="o"/>
            </a:pPr>
            <a:r>
              <a:rPr lang="en-US" dirty="0"/>
              <a:t>Use your personal Webex room</a:t>
            </a:r>
          </a:p>
          <a:p>
            <a:pPr marL="2457450" lvl="4" indent="-742950">
              <a:buFont typeface="Courier New" panose="02070309020205020404" pitchFamily="49" charset="0"/>
              <a:buChar char="o"/>
            </a:pPr>
            <a:r>
              <a:rPr lang="en-US" dirty="0"/>
              <a:t>Recommend minimum of five (5) business days prior to the scheduled remote monitoring visit. </a:t>
            </a:r>
          </a:p>
          <a:p>
            <a:endParaRPr lang="en-US" dirty="0"/>
          </a:p>
        </p:txBody>
      </p:sp>
      <p:sp>
        <p:nvSpPr>
          <p:cNvPr id="4" name="Footer Placeholder 3">
            <a:extLst>
              <a:ext uri="{FF2B5EF4-FFF2-40B4-BE49-F238E27FC236}">
                <a16:creationId xmlns:a16="http://schemas.microsoft.com/office/drawing/2014/main" id="{9062318C-49E1-48BB-AE5D-3D7719F70EA5}"/>
              </a:ext>
            </a:extLst>
          </p:cNvPr>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C35FDB1E-29AD-41DB-981D-267CEBBB5F10}"/>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29</a:t>
            </a:fld>
            <a:endParaRPr lang="en-US" dirty="0"/>
          </a:p>
        </p:txBody>
      </p:sp>
    </p:spTree>
    <p:extLst>
      <p:ext uri="{BB962C8B-B14F-4D97-AF65-F5344CB8AC3E}">
        <p14:creationId xmlns:p14="http://schemas.microsoft.com/office/powerpoint/2010/main" val="3516808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90C96-1CEB-425E-904C-A0F3F80755EC}"/>
              </a:ext>
            </a:extLst>
          </p:cNvPr>
          <p:cNvSpPr>
            <a:spLocks noGrp="1"/>
          </p:cNvSpPr>
          <p:nvPr>
            <p:ph type="title"/>
          </p:nvPr>
        </p:nvSpPr>
        <p:spPr/>
        <p:txBody>
          <a:bodyPr>
            <a:normAutofit fontScale="90000"/>
          </a:bodyPr>
          <a:lstStyle/>
          <a:p>
            <a:r>
              <a:rPr lang="en-US" dirty="0"/>
              <a:t>True or False: VA Does Not Permit External Monitoring of Clinical Research</a:t>
            </a:r>
          </a:p>
        </p:txBody>
      </p:sp>
      <p:sp>
        <p:nvSpPr>
          <p:cNvPr id="3" name="Content Placeholder 2">
            <a:extLst>
              <a:ext uri="{FF2B5EF4-FFF2-40B4-BE49-F238E27FC236}">
                <a16:creationId xmlns:a16="http://schemas.microsoft.com/office/drawing/2014/main" id="{9B1B7139-EE74-4043-948B-21D6F7539DC4}"/>
              </a:ext>
            </a:extLst>
          </p:cNvPr>
          <p:cNvSpPr>
            <a:spLocks noGrp="1"/>
          </p:cNvSpPr>
          <p:nvPr>
            <p:ph idx="1"/>
          </p:nvPr>
        </p:nvSpPr>
        <p:spPr/>
        <p:txBody>
          <a:bodyPr/>
          <a:lstStyle/>
          <a:p>
            <a:pPr marL="0" indent="0">
              <a:buNone/>
            </a:pPr>
            <a:r>
              <a:rPr lang="en-US" dirty="0"/>
              <a:t>  </a:t>
            </a:r>
          </a:p>
        </p:txBody>
      </p:sp>
      <p:pic>
        <p:nvPicPr>
          <p:cNvPr id="5" name="Picture 4" descr="A picture containing object, drawing, food&#10;&#10;Description automatically generated">
            <a:extLst>
              <a:ext uri="{FF2B5EF4-FFF2-40B4-BE49-F238E27FC236}">
                <a16:creationId xmlns:a16="http://schemas.microsoft.com/office/drawing/2014/main" id="{EAE12160-042D-4930-AB0B-73DC90B2A4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2521" y="1973276"/>
            <a:ext cx="7743884" cy="3871942"/>
          </a:xfrm>
          <a:prstGeom prst="rect">
            <a:avLst/>
          </a:prstGeom>
        </p:spPr>
      </p:pic>
      <p:sp>
        <p:nvSpPr>
          <p:cNvPr id="8" name="Slide Number Placeholder 5">
            <a:extLst>
              <a:ext uri="{FF2B5EF4-FFF2-40B4-BE49-F238E27FC236}">
                <a16:creationId xmlns:a16="http://schemas.microsoft.com/office/drawing/2014/main" id="{9E740342-A5C1-49F2-9CE3-F71FF5EDA95B}"/>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b="1" smtClean="0"/>
              <a:pPr algn="r"/>
              <a:t>3</a:t>
            </a:fld>
            <a:endParaRPr lang="en-US" b="1" dirty="0"/>
          </a:p>
        </p:txBody>
      </p:sp>
    </p:spTree>
    <p:extLst>
      <p:ext uri="{BB962C8B-B14F-4D97-AF65-F5344CB8AC3E}">
        <p14:creationId xmlns:p14="http://schemas.microsoft.com/office/powerpoint/2010/main" val="2330318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F5F26-B2C7-4D2D-B9A5-A8DB51FDB81A}"/>
              </a:ext>
            </a:extLst>
          </p:cNvPr>
          <p:cNvSpPr>
            <a:spLocks noGrp="1"/>
          </p:cNvSpPr>
          <p:nvPr>
            <p:ph type="title"/>
          </p:nvPr>
        </p:nvSpPr>
        <p:spPr/>
        <p:txBody>
          <a:bodyPr>
            <a:normAutofit/>
          </a:bodyPr>
          <a:lstStyle/>
          <a:p>
            <a:pPr algn="l"/>
            <a:r>
              <a:rPr lang="en-US" sz="2700" dirty="0"/>
              <a:t>Step 3: </a:t>
            </a:r>
            <a:r>
              <a:rPr lang="en-US" sz="2800" dirty="0"/>
              <a:t>Scheduling the Remote Monitoring Visit</a:t>
            </a:r>
            <a:endParaRPr lang="en-US" dirty="0"/>
          </a:p>
        </p:txBody>
      </p:sp>
      <p:sp>
        <p:nvSpPr>
          <p:cNvPr id="3" name="Content Placeholder 2">
            <a:extLst>
              <a:ext uri="{FF2B5EF4-FFF2-40B4-BE49-F238E27FC236}">
                <a16:creationId xmlns:a16="http://schemas.microsoft.com/office/drawing/2014/main" id="{16AF030C-996B-49F7-ABBE-65D5BE3A6DFE}"/>
              </a:ext>
            </a:extLst>
          </p:cNvPr>
          <p:cNvSpPr>
            <a:spLocks noGrp="1"/>
          </p:cNvSpPr>
          <p:nvPr>
            <p:ph idx="1"/>
          </p:nvPr>
        </p:nvSpPr>
        <p:spPr>
          <a:xfrm>
            <a:off x="335988" y="1964765"/>
            <a:ext cx="10972800" cy="4525963"/>
          </a:xfrm>
        </p:spPr>
        <p:txBody>
          <a:bodyPr>
            <a:normAutofit/>
          </a:bodyPr>
          <a:lstStyle/>
          <a:p>
            <a:pPr lvl="0"/>
            <a:r>
              <a:rPr lang="en-US" sz="2400" dirty="0"/>
              <a:t>Follow local VA Facility policies as applicable for notification of remote monitoring visits</a:t>
            </a:r>
          </a:p>
          <a:p>
            <a:pPr lvl="1">
              <a:buFont typeface="Courier New" panose="02070309020205020404" pitchFamily="49" charset="0"/>
              <a:buChar char="o"/>
            </a:pPr>
            <a:r>
              <a:rPr lang="en-US" sz="2400" dirty="0"/>
              <a:t>VA Facility Research Office </a:t>
            </a:r>
          </a:p>
          <a:p>
            <a:pPr lvl="1">
              <a:buFont typeface="Courier New" panose="02070309020205020404" pitchFamily="49" charset="0"/>
              <a:buChar char="o"/>
            </a:pPr>
            <a:r>
              <a:rPr lang="en-US" sz="2400" dirty="0"/>
              <a:t>VA Facility Privacy Officer</a:t>
            </a:r>
          </a:p>
          <a:p>
            <a:pPr lvl="1">
              <a:buFont typeface="Courier New" panose="02070309020205020404" pitchFamily="49" charset="0"/>
              <a:buChar char="o"/>
            </a:pPr>
            <a:r>
              <a:rPr lang="en-US" sz="2400" dirty="0"/>
              <a:t>VA Facility ISSO</a:t>
            </a:r>
          </a:p>
          <a:p>
            <a:pPr lvl="1">
              <a:buFont typeface="Courier New" panose="02070309020205020404" pitchFamily="49" charset="0"/>
              <a:buChar char="o"/>
            </a:pPr>
            <a:r>
              <a:rPr lang="en-US" sz="2400" dirty="0"/>
              <a:t>VA Facility RCO</a:t>
            </a:r>
          </a:p>
          <a:p>
            <a:endParaRPr lang="en-US" sz="2400" dirty="0"/>
          </a:p>
        </p:txBody>
      </p:sp>
      <p:sp>
        <p:nvSpPr>
          <p:cNvPr id="4" name="Footer Placeholder 3">
            <a:extLst>
              <a:ext uri="{FF2B5EF4-FFF2-40B4-BE49-F238E27FC236}">
                <a16:creationId xmlns:a16="http://schemas.microsoft.com/office/drawing/2014/main" id="{3500AC64-5586-45C3-9331-320C41F6A4A8}"/>
              </a:ext>
            </a:extLst>
          </p:cNvPr>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DC48E859-8BA3-4686-8045-19E0F646BE16}"/>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30</a:t>
            </a:fld>
            <a:endParaRPr lang="en-US" dirty="0"/>
          </a:p>
        </p:txBody>
      </p:sp>
    </p:spTree>
    <p:extLst>
      <p:ext uri="{BB962C8B-B14F-4D97-AF65-F5344CB8AC3E}">
        <p14:creationId xmlns:p14="http://schemas.microsoft.com/office/powerpoint/2010/main" val="3491779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F5F26-B2C7-4D2D-B9A5-A8DB51FDB81A}"/>
              </a:ext>
            </a:extLst>
          </p:cNvPr>
          <p:cNvSpPr>
            <a:spLocks noGrp="1"/>
          </p:cNvSpPr>
          <p:nvPr>
            <p:ph type="title"/>
          </p:nvPr>
        </p:nvSpPr>
        <p:spPr/>
        <p:txBody>
          <a:bodyPr>
            <a:normAutofit/>
          </a:bodyPr>
          <a:lstStyle/>
          <a:p>
            <a:pPr algn="l"/>
            <a:r>
              <a:rPr lang="en-US" sz="2700" dirty="0"/>
              <a:t>Step 4: </a:t>
            </a:r>
            <a:r>
              <a:rPr lang="en-US" sz="2800" dirty="0"/>
              <a:t>Testing the Equipment Used to Conduct a Remote Monitoring Visit</a:t>
            </a:r>
            <a:endParaRPr lang="en-US" dirty="0"/>
          </a:p>
        </p:txBody>
      </p:sp>
      <p:sp>
        <p:nvSpPr>
          <p:cNvPr id="3" name="Content Placeholder 2">
            <a:extLst>
              <a:ext uri="{FF2B5EF4-FFF2-40B4-BE49-F238E27FC236}">
                <a16:creationId xmlns:a16="http://schemas.microsoft.com/office/drawing/2014/main" id="{16AF030C-996B-49F7-ABBE-65D5BE3A6DFE}"/>
              </a:ext>
            </a:extLst>
          </p:cNvPr>
          <p:cNvSpPr>
            <a:spLocks noGrp="1"/>
          </p:cNvSpPr>
          <p:nvPr>
            <p:ph idx="1"/>
          </p:nvPr>
        </p:nvSpPr>
        <p:spPr>
          <a:xfrm>
            <a:off x="335988" y="1964765"/>
            <a:ext cx="10972800" cy="4525963"/>
          </a:xfrm>
        </p:spPr>
        <p:txBody>
          <a:bodyPr>
            <a:normAutofit/>
          </a:bodyPr>
          <a:lstStyle/>
          <a:p>
            <a:pPr marL="0" indent="0">
              <a:buNone/>
            </a:pPr>
            <a:r>
              <a:rPr lang="en-US" dirty="0"/>
              <a:t> </a:t>
            </a:r>
          </a:p>
        </p:txBody>
      </p:sp>
      <p:pic>
        <p:nvPicPr>
          <p:cNvPr id="5" name="Picture 4" descr="A picture containing keyboard&#10;&#10;Description automatically generated">
            <a:extLst>
              <a:ext uri="{FF2B5EF4-FFF2-40B4-BE49-F238E27FC236}">
                <a16:creationId xmlns:a16="http://schemas.microsoft.com/office/drawing/2014/main" id="{E3CF4DF7-AB57-4447-9B7B-B9ADFE2BD5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7698" y="2591638"/>
            <a:ext cx="6989379" cy="3272216"/>
          </a:xfrm>
          <a:prstGeom prst="rect">
            <a:avLst/>
          </a:prstGeom>
        </p:spPr>
      </p:pic>
      <p:sp>
        <p:nvSpPr>
          <p:cNvPr id="4" name="Footer Placeholder 3">
            <a:extLst>
              <a:ext uri="{FF2B5EF4-FFF2-40B4-BE49-F238E27FC236}">
                <a16:creationId xmlns:a16="http://schemas.microsoft.com/office/drawing/2014/main" id="{37EB1223-C05E-4E06-A2B7-4CED161EAC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6457B03-EF1F-4268-A36C-C017DA59A736}"/>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31</a:t>
            </a:fld>
            <a:endParaRPr lang="en-US" dirty="0"/>
          </a:p>
        </p:txBody>
      </p:sp>
    </p:spTree>
    <p:extLst>
      <p:ext uri="{BB962C8B-B14F-4D97-AF65-F5344CB8AC3E}">
        <p14:creationId xmlns:p14="http://schemas.microsoft.com/office/powerpoint/2010/main" val="3787079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F5F26-B2C7-4D2D-B9A5-A8DB51FDB81A}"/>
              </a:ext>
            </a:extLst>
          </p:cNvPr>
          <p:cNvSpPr>
            <a:spLocks noGrp="1"/>
          </p:cNvSpPr>
          <p:nvPr>
            <p:ph type="title"/>
          </p:nvPr>
        </p:nvSpPr>
        <p:spPr/>
        <p:txBody>
          <a:bodyPr>
            <a:normAutofit/>
          </a:bodyPr>
          <a:lstStyle/>
          <a:p>
            <a:pPr algn="l"/>
            <a:r>
              <a:rPr lang="en-US" sz="2700" dirty="0"/>
              <a:t>Step 4: </a:t>
            </a:r>
            <a:r>
              <a:rPr lang="en-US" sz="2800" dirty="0"/>
              <a:t>Testing the Equipment Used to Conduct a Remote Monitoring Visit</a:t>
            </a:r>
            <a:endParaRPr lang="en-US" dirty="0"/>
          </a:p>
        </p:txBody>
      </p:sp>
      <p:sp>
        <p:nvSpPr>
          <p:cNvPr id="3" name="Content Placeholder 2">
            <a:extLst>
              <a:ext uri="{FF2B5EF4-FFF2-40B4-BE49-F238E27FC236}">
                <a16:creationId xmlns:a16="http://schemas.microsoft.com/office/drawing/2014/main" id="{16AF030C-996B-49F7-ABBE-65D5BE3A6DFE}"/>
              </a:ext>
            </a:extLst>
          </p:cNvPr>
          <p:cNvSpPr>
            <a:spLocks noGrp="1"/>
          </p:cNvSpPr>
          <p:nvPr>
            <p:ph idx="1"/>
          </p:nvPr>
        </p:nvSpPr>
        <p:spPr>
          <a:xfrm>
            <a:off x="335988" y="1964765"/>
            <a:ext cx="10972800" cy="4525963"/>
          </a:xfrm>
        </p:spPr>
        <p:txBody>
          <a:bodyPr>
            <a:normAutofit fontScale="77500" lnSpcReduction="20000"/>
          </a:bodyPr>
          <a:lstStyle/>
          <a:p>
            <a:pPr marL="971550" lvl="1" indent="-571500">
              <a:buFont typeface="Arial" panose="020B0604020202020204" pitchFamily="34" charset="0"/>
              <a:buChar char="•"/>
            </a:pPr>
            <a:r>
              <a:rPr lang="en-US" dirty="0"/>
              <a:t>Critical to facilitate a successful remote monitoring visit</a:t>
            </a:r>
          </a:p>
          <a:p>
            <a:pPr marL="971550" lvl="1" indent="-571500">
              <a:buFont typeface="Arial" panose="020B0604020202020204" pitchFamily="34" charset="0"/>
              <a:buChar char="•"/>
            </a:pPr>
            <a:r>
              <a:rPr lang="en-US" dirty="0"/>
              <a:t>Schedule technical test with clinical trial monitor</a:t>
            </a:r>
          </a:p>
          <a:p>
            <a:pPr marL="1828800" lvl="3" indent="-571500">
              <a:buFont typeface="Courier New" panose="02070309020205020404" pitchFamily="49" charset="0"/>
              <a:buChar char="o"/>
            </a:pPr>
            <a:r>
              <a:rPr lang="en-US" dirty="0"/>
              <a:t>ORD recommends this be completed at least two (2) business days before the scheduled monitoring visit</a:t>
            </a:r>
          </a:p>
          <a:p>
            <a:pPr marL="1828800" lvl="3" indent="-571500">
              <a:buFont typeface="Courier New" panose="02070309020205020404" pitchFamily="49" charset="0"/>
              <a:buChar char="o"/>
            </a:pPr>
            <a:r>
              <a:rPr lang="en-US" dirty="0"/>
              <a:t>Test accessing the platform </a:t>
            </a:r>
          </a:p>
          <a:p>
            <a:pPr marL="1828800" lvl="3" indent="-571500">
              <a:buFont typeface="Courier New" panose="02070309020205020404" pitchFamily="49" charset="0"/>
              <a:buChar char="o"/>
            </a:pPr>
            <a:r>
              <a:rPr lang="en-US" dirty="0"/>
              <a:t>Test sharing a document (not VA subject records)</a:t>
            </a:r>
          </a:p>
          <a:p>
            <a:pPr marL="971550" lvl="1" indent="-571500">
              <a:buFont typeface="Arial" panose="020B0604020202020204" pitchFamily="34" charset="0"/>
              <a:buChar char="•"/>
            </a:pPr>
            <a:r>
              <a:rPr lang="en-US" dirty="0"/>
              <a:t>Verify logistics of visit</a:t>
            </a:r>
          </a:p>
          <a:p>
            <a:pPr marL="1828800" lvl="3" indent="-571500">
              <a:buFont typeface="Courier New" panose="02070309020205020404" pitchFamily="49" charset="0"/>
              <a:buChar char="o"/>
            </a:pPr>
            <a:r>
              <a:rPr lang="en-US" dirty="0"/>
              <a:t>Dates and times</a:t>
            </a:r>
          </a:p>
          <a:p>
            <a:pPr marL="1828800" lvl="3" indent="-571500">
              <a:buFont typeface="Courier New" panose="02070309020205020404" pitchFamily="49" charset="0"/>
              <a:buChar char="o"/>
            </a:pPr>
            <a:r>
              <a:rPr lang="en-US" dirty="0"/>
              <a:t>Processes to be used</a:t>
            </a:r>
          </a:p>
          <a:p>
            <a:pPr marL="1828800" lvl="3" indent="-571500">
              <a:buFont typeface="Courier New" panose="02070309020205020404" pitchFamily="49" charset="0"/>
              <a:buChar char="o"/>
            </a:pPr>
            <a:r>
              <a:rPr lang="en-US" dirty="0"/>
              <a:t>Draft agendas for each day</a:t>
            </a:r>
          </a:p>
          <a:p>
            <a:pPr marL="971550" lvl="1" indent="-571500">
              <a:buFont typeface="Arial" panose="020B0604020202020204" pitchFamily="34" charset="0"/>
              <a:buChar char="•"/>
            </a:pPr>
            <a:endParaRPr lang="en-US" dirty="0"/>
          </a:p>
          <a:p>
            <a:pPr marL="971550" lvl="1" indent="-571500">
              <a:buFont typeface="Arial" panose="020B0604020202020204" pitchFamily="34" charset="0"/>
              <a:buChar char="•"/>
            </a:pPr>
            <a:endParaRPr lang="en-US" dirty="0"/>
          </a:p>
          <a:p>
            <a:endParaRPr lang="en-US" dirty="0"/>
          </a:p>
        </p:txBody>
      </p:sp>
      <p:sp>
        <p:nvSpPr>
          <p:cNvPr id="4" name="Footer Placeholder 3">
            <a:extLst>
              <a:ext uri="{FF2B5EF4-FFF2-40B4-BE49-F238E27FC236}">
                <a16:creationId xmlns:a16="http://schemas.microsoft.com/office/drawing/2014/main" id="{E28DFF23-54F5-4F54-A6BE-16BEE4736A49}"/>
              </a:ext>
            </a:extLst>
          </p:cNvPr>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432DF71C-8A82-4EA9-AC86-1D8471CAA49D}"/>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32</a:t>
            </a:fld>
            <a:endParaRPr lang="en-US" dirty="0"/>
          </a:p>
        </p:txBody>
      </p:sp>
    </p:spTree>
    <p:extLst>
      <p:ext uri="{BB962C8B-B14F-4D97-AF65-F5344CB8AC3E}">
        <p14:creationId xmlns:p14="http://schemas.microsoft.com/office/powerpoint/2010/main" val="13188141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F5F26-B2C7-4D2D-B9A5-A8DB51FDB81A}"/>
              </a:ext>
            </a:extLst>
          </p:cNvPr>
          <p:cNvSpPr>
            <a:spLocks noGrp="1"/>
          </p:cNvSpPr>
          <p:nvPr>
            <p:ph type="title"/>
          </p:nvPr>
        </p:nvSpPr>
        <p:spPr/>
        <p:txBody>
          <a:bodyPr>
            <a:normAutofit/>
          </a:bodyPr>
          <a:lstStyle/>
          <a:p>
            <a:pPr algn="l"/>
            <a:r>
              <a:rPr lang="en-US" sz="2700" dirty="0"/>
              <a:t>Step 5: </a:t>
            </a:r>
            <a:r>
              <a:rPr lang="en-US" sz="2800" dirty="0"/>
              <a:t>Preparing (Staging) Documents for Review</a:t>
            </a:r>
            <a:endParaRPr lang="en-US" dirty="0"/>
          </a:p>
        </p:txBody>
      </p:sp>
      <p:pic>
        <p:nvPicPr>
          <p:cNvPr id="5" name="Content Placeholder 4">
            <a:extLst>
              <a:ext uri="{FF2B5EF4-FFF2-40B4-BE49-F238E27FC236}">
                <a16:creationId xmlns:a16="http://schemas.microsoft.com/office/drawing/2014/main" id="{E38BF512-AE87-4C5F-AD7B-92E9C1E786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5959" y="2028497"/>
            <a:ext cx="6370978" cy="4354846"/>
          </a:xfrm>
        </p:spPr>
      </p:pic>
      <p:sp>
        <p:nvSpPr>
          <p:cNvPr id="3" name="Footer Placeholder 2">
            <a:extLst>
              <a:ext uri="{FF2B5EF4-FFF2-40B4-BE49-F238E27FC236}">
                <a16:creationId xmlns:a16="http://schemas.microsoft.com/office/drawing/2014/main" id="{F8407BFC-41C1-46EB-98C3-F0C3FBCF5E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CD1DCA-F96C-4A30-A9FD-A8A131E04E10}"/>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33</a:t>
            </a:fld>
            <a:endParaRPr lang="en-US" dirty="0"/>
          </a:p>
        </p:txBody>
      </p:sp>
    </p:spTree>
    <p:extLst>
      <p:ext uri="{BB962C8B-B14F-4D97-AF65-F5344CB8AC3E}">
        <p14:creationId xmlns:p14="http://schemas.microsoft.com/office/powerpoint/2010/main" val="2689116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F5F26-B2C7-4D2D-B9A5-A8DB51FDB81A}"/>
              </a:ext>
            </a:extLst>
          </p:cNvPr>
          <p:cNvSpPr>
            <a:spLocks noGrp="1"/>
          </p:cNvSpPr>
          <p:nvPr>
            <p:ph type="title"/>
          </p:nvPr>
        </p:nvSpPr>
        <p:spPr/>
        <p:txBody>
          <a:bodyPr>
            <a:normAutofit/>
          </a:bodyPr>
          <a:lstStyle/>
          <a:p>
            <a:pPr algn="l"/>
            <a:r>
              <a:rPr lang="en-US" sz="2700" dirty="0"/>
              <a:t>Step 5: </a:t>
            </a:r>
            <a:r>
              <a:rPr lang="en-US" sz="2800" dirty="0"/>
              <a:t>Preparing (Staging) Documents for Review</a:t>
            </a:r>
            <a:endParaRPr lang="en-US" dirty="0"/>
          </a:p>
        </p:txBody>
      </p:sp>
      <p:sp>
        <p:nvSpPr>
          <p:cNvPr id="3" name="Content Placeholder 2">
            <a:extLst>
              <a:ext uri="{FF2B5EF4-FFF2-40B4-BE49-F238E27FC236}">
                <a16:creationId xmlns:a16="http://schemas.microsoft.com/office/drawing/2014/main" id="{16AF030C-996B-49F7-ABBE-65D5BE3A6DFE}"/>
              </a:ext>
            </a:extLst>
          </p:cNvPr>
          <p:cNvSpPr>
            <a:spLocks noGrp="1"/>
          </p:cNvSpPr>
          <p:nvPr>
            <p:ph idx="1"/>
          </p:nvPr>
        </p:nvSpPr>
        <p:spPr>
          <a:xfrm>
            <a:off x="335988" y="1964765"/>
            <a:ext cx="10972800" cy="4525963"/>
          </a:xfrm>
        </p:spPr>
        <p:txBody>
          <a:bodyPr>
            <a:normAutofit fontScale="62500" lnSpcReduction="20000"/>
          </a:bodyPr>
          <a:lstStyle/>
          <a:p>
            <a:pPr marL="1143000" lvl="1" indent="-742950">
              <a:buFont typeface="Arial" panose="020B0604020202020204" pitchFamily="34" charset="0"/>
              <a:buChar char="•"/>
            </a:pPr>
            <a:r>
              <a:rPr lang="en-US" dirty="0"/>
              <a:t>Increased time will usually be required</a:t>
            </a:r>
          </a:p>
          <a:p>
            <a:pPr marL="1143000" lvl="1" indent="-742950">
              <a:buFont typeface="Arial" panose="020B0604020202020204" pitchFamily="34" charset="0"/>
              <a:buChar char="•"/>
            </a:pPr>
            <a:r>
              <a:rPr lang="en-US" dirty="0"/>
              <a:t>Before preparing documents, create a draft/rough monitoring visit agenda</a:t>
            </a:r>
          </a:p>
          <a:p>
            <a:pPr marL="2000250" lvl="3" indent="-742950">
              <a:buFont typeface="Courier New" panose="02070309020205020404" pitchFamily="49" charset="0"/>
              <a:buChar char="o"/>
            </a:pPr>
            <a:r>
              <a:rPr lang="en-US" dirty="0"/>
              <a:t>If multiple days, it is recommended that a secure shared drive folder be created in CPRS/VISTA or JLV for each day</a:t>
            </a:r>
          </a:p>
          <a:p>
            <a:pPr marL="1143000" lvl="1" indent="-742950">
              <a:buFont typeface="Arial" panose="020B0604020202020204" pitchFamily="34" charset="0"/>
              <a:buChar char="•"/>
            </a:pPr>
            <a:r>
              <a:rPr lang="en-US" dirty="0"/>
              <a:t>Utilize computer desk hygiene</a:t>
            </a:r>
          </a:p>
          <a:p>
            <a:pPr lvl="3">
              <a:buFont typeface="Courier New" panose="02070309020205020404" pitchFamily="49" charset="0"/>
              <a:buChar char="o"/>
            </a:pPr>
            <a:r>
              <a:rPr lang="en-US" dirty="0"/>
              <a:t>Remove or file any documents, short cuts, etc., to minimize distractions and avoid inadvertent breaches</a:t>
            </a:r>
          </a:p>
          <a:p>
            <a:pPr lvl="3">
              <a:buFont typeface="Courier New" panose="02070309020205020404" pitchFamily="49" charset="0"/>
              <a:buChar char="o"/>
            </a:pPr>
            <a:r>
              <a:rPr lang="en-US" dirty="0"/>
              <a:t>Close unnecessary programs (including email)</a:t>
            </a:r>
          </a:p>
          <a:p>
            <a:pPr lvl="3">
              <a:buFont typeface="Courier New" panose="02070309020205020404" pitchFamily="49" charset="0"/>
              <a:buChar char="o"/>
            </a:pPr>
            <a:r>
              <a:rPr lang="en-US" dirty="0"/>
              <a:t>Enter the information of the subjects to be viewed so that only those specific subjects appear in the recently viewed dialog box in CPRS/VISTA or JLV. </a:t>
            </a:r>
          </a:p>
          <a:p>
            <a:pPr lvl="3">
              <a:buFont typeface="Courier New" panose="02070309020205020404" pitchFamily="49" charset="0"/>
              <a:buChar char="o"/>
            </a:pPr>
            <a:r>
              <a:rPr lang="en-US" dirty="0"/>
              <a:t>In the secure shared drive folder where electronic research records are stored, stage the documents and subject records in a folder created for that specific remote monitoring visit date(s).</a:t>
            </a:r>
          </a:p>
        </p:txBody>
      </p:sp>
      <p:sp>
        <p:nvSpPr>
          <p:cNvPr id="4" name="Footer Placeholder 3">
            <a:extLst>
              <a:ext uri="{FF2B5EF4-FFF2-40B4-BE49-F238E27FC236}">
                <a16:creationId xmlns:a16="http://schemas.microsoft.com/office/drawing/2014/main" id="{5DED165B-B012-494D-8426-D005CA2C6849}"/>
              </a:ext>
            </a:extLst>
          </p:cNvPr>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78173E4A-B929-4FA6-A5C0-010A8781A65D}"/>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34</a:t>
            </a:fld>
            <a:endParaRPr lang="en-US" dirty="0"/>
          </a:p>
        </p:txBody>
      </p:sp>
    </p:spTree>
    <p:extLst>
      <p:ext uri="{BB962C8B-B14F-4D97-AF65-F5344CB8AC3E}">
        <p14:creationId xmlns:p14="http://schemas.microsoft.com/office/powerpoint/2010/main" val="62285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F5F26-B2C7-4D2D-B9A5-A8DB51FDB81A}"/>
              </a:ext>
            </a:extLst>
          </p:cNvPr>
          <p:cNvSpPr>
            <a:spLocks noGrp="1"/>
          </p:cNvSpPr>
          <p:nvPr>
            <p:ph type="title"/>
          </p:nvPr>
        </p:nvSpPr>
        <p:spPr/>
        <p:txBody>
          <a:bodyPr>
            <a:normAutofit/>
          </a:bodyPr>
          <a:lstStyle/>
          <a:p>
            <a:pPr algn="l"/>
            <a:r>
              <a:rPr lang="en-US" sz="2700" dirty="0"/>
              <a:t>Step 5: </a:t>
            </a:r>
            <a:r>
              <a:rPr lang="en-US" sz="2800" dirty="0"/>
              <a:t>Preparing (Staging) Documents for Review</a:t>
            </a:r>
            <a:endParaRPr lang="en-US" dirty="0"/>
          </a:p>
        </p:txBody>
      </p:sp>
      <p:sp>
        <p:nvSpPr>
          <p:cNvPr id="3" name="Content Placeholder 2">
            <a:extLst>
              <a:ext uri="{FF2B5EF4-FFF2-40B4-BE49-F238E27FC236}">
                <a16:creationId xmlns:a16="http://schemas.microsoft.com/office/drawing/2014/main" id="{16AF030C-996B-49F7-ABBE-65D5BE3A6DFE}"/>
              </a:ext>
            </a:extLst>
          </p:cNvPr>
          <p:cNvSpPr>
            <a:spLocks noGrp="1"/>
          </p:cNvSpPr>
          <p:nvPr>
            <p:ph idx="1"/>
          </p:nvPr>
        </p:nvSpPr>
        <p:spPr>
          <a:xfrm>
            <a:off x="367519" y="1485176"/>
            <a:ext cx="11214881" cy="5098186"/>
          </a:xfrm>
        </p:spPr>
        <p:txBody>
          <a:bodyPr>
            <a:noAutofit/>
          </a:bodyPr>
          <a:lstStyle/>
          <a:p>
            <a:pPr marL="1143000" lvl="1" indent="-742950">
              <a:buFont typeface="Arial" panose="020B0604020202020204" pitchFamily="34" charset="0"/>
              <a:buChar char="•"/>
            </a:pPr>
            <a:r>
              <a:rPr lang="en-US" sz="2000" dirty="0"/>
              <a:t>Scan documents not available electronically </a:t>
            </a:r>
          </a:p>
          <a:p>
            <a:pPr marL="2000250" lvl="3" indent="-742950">
              <a:buFont typeface="Courier New" panose="02070309020205020404" pitchFamily="49" charset="0"/>
              <a:buChar char="o"/>
            </a:pPr>
            <a:r>
              <a:rPr lang="en-US" sz="2000" dirty="0"/>
              <a:t>Informed consent documents</a:t>
            </a:r>
          </a:p>
          <a:p>
            <a:pPr marL="2000250" lvl="3" indent="-742950">
              <a:buFont typeface="Courier New" panose="02070309020205020404" pitchFamily="49" charset="0"/>
              <a:buChar char="o"/>
            </a:pPr>
            <a:r>
              <a:rPr lang="en-US" sz="2000" dirty="0"/>
              <a:t>HIPAA authorizations</a:t>
            </a:r>
          </a:p>
          <a:p>
            <a:pPr marL="2000250" lvl="3" indent="-742950">
              <a:buFont typeface="Courier New" panose="02070309020205020404" pitchFamily="49" charset="0"/>
              <a:buChar char="o"/>
            </a:pPr>
            <a:r>
              <a:rPr lang="en-US" sz="2000" dirty="0"/>
              <a:t>Patient diaries</a:t>
            </a:r>
          </a:p>
          <a:p>
            <a:pPr marL="2000250" lvl="3" indent="-742950">
              <a:buFont typeface="Courier New" panose="02070309020205020404" pitchFamily="49" charset="0"/>
              <a:buChar char="o"/>
            </a:pPr>
            <a:r>
              <a:rPr lang="en-US" sz="2000" dirty="0"/>
              <a:t>IRB records</a:t>
            </a:r>
          </a:p>
          <a:p>
            <a:pPr marL="2000250" lvl="3" indent="-742950">
              <a:buFont typeface="Courier New" panose="02070309020205020404" pitchFamily="49" charset="0"/>
              <a:buChar char="o"/>
            </a:pPr>
            <a:r>
              <a:rPr lang="en-US" sz="2000" dirty="0"/>
              <a:t>R&amp;D Committee documents</a:t>
            </a:r>
          </a:p>
          <a:p>
            <a:pPr marL="2000250" lvl="3" indent="-742950">
              <a:buFont typeface="Courier New" panose="02070309020205020404" pitchFamily="49" charset="0"/>
              <a:buChar char="o"/>
            </a:pPr>
            <a:r>
              <a:rPr lang="en-US" sz="2000" dirty="0"/>
              <a:t>The VA research team member should scan documents that are not available electronically (e.g. informed consent documents not scanned into the EHR) and organize into electronic files or organize the paper documents so that they can be held up for viewing using the camera. </a:t>
            </a:r>
          </a:p>
          <a:p>
            <a:pPr lvl="1">
              <a:buFont typeface="Arial" panose="020B0604020202020204" pitchFamily="34" charset="0"/>
              <a:buChar char="•"/>
            </a:pPr>
            <a:r>
              <a:rPr lang="en-US" sz="2000" dirty="0"/>
              <a:t>Scanned documents cannot be altered or modified.</a:t>
            </a:r>
          </a:p>
          <a:p>
            <a:pPr lvl="1">
              <a:buFont typeface="Arial" panose="020B0604020202020204" pitchFamily="34" charset="0"/>
              <a:buChar char="•"/>
            </a:pPr>
            <a:r>
              <a:rPr lang="en-US" sz="2000" dirty="0"/>
              <a:t>Ask clinical monitor if documentation is required for scanned documents: </a:t>
            </a:r>
          </a:p>
          <a:p>
            <a:pPr lvl="3">
              <a:buFont typeface="Courier New" panose="02070309020205020404" pitchFamily="49" charset="0"/>
              <a:buChar char="o"/>
            </a:pPr>
            <a:r>
              <a:rPr lang="en-US" sz="2000" dirty="0"/>
              <a:t>Example: Certification Letter for Scanned Documents: Remote Monitoring</a:t>
            </a:r>
          </a:p>
        </p:txBody>
      </p:sp>
      <p:sp>
        <p:nvSpPr>
          <p:cNvPr id="4" name="Footer Placeholder 3">
            <a:extLst>
              <a:ext uri="{FF2B5EF4-FFF2-40B4-BE49-F238E27FC236}">
                <a16:creationId xmlns:a16="http://schemas.microsoft.com/office/drawing/2014/main" id="{BDE61FA5-6947-4F2A-A3A2-72ABE8216446}"/>
              </a:ext>
            </a:extLst>
          </p:cNvPr>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8C468EE5-6256-405D-BD23-1B3B5806B302}"/>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35</a:t>
            </a:fld>
            <a:endParaRPr lang="en-US" dirty="0"/>
          </a:p>
        </p:txBody>
      </p:sp>
    </p:spTree>
    <p:extLst>
      <p:ext uri="{BB962C8B-B14F-4D97-AF65-F5344CB8AC3E}">
        <p14:creationId xmlns:p14="http://schemas.microsoft.com/office/powerpoint/2010/main" val="2431111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F5F26-B2C7-4D2D-B9A5-A8DB51FDB81A}"/>
              </a:ext>
            </a:extLst>
          </p:cNvPr>
          <p:cNvSpPr>
            <a:spLocks noGrp="1"/>
          </p:cNvSpPr>
          <p:nvPr>
            <p:ph type="title"/>
          </p:nvPr>
        </p:nvSpPr>
        <p:spPr/>
        <p:txBody>
          <a:bodyPr>
            <a:normAutofit/>
          </a:bodyPr>
          <a:lstStyle/>
          <a:p>
            <a:pPr algn="l"/>
            <a:r>
              <a:rPr lang="en-US" sz="2700" dirty="0"/>
              <a:t>Step 5: </a:t>
            </a:r>
            <a:r>
              <a:rPr lang="en-US" sz="2800" dirty="0"/>
              <a:t>Preparing (Staging) Documents for Review</a:t>
            </a:r>
            <a:br>
              <a:rPr lang="en-US" sz="2800" dirty="0"/>
            </a:br>
            <a:r>
              <a:rPr lang="en-US" sz="2800" dirty="0"/>
              <a:t>Example: Certification Letter Template for Scanned Documents</a:t>
            </a:r>
            <a:endParaRPr lang="en-US" dirty="0"/>
          </a:p>
        </p:txBody>
      </p:sp>
      <p:pic>
        <p:nvPicPr>
          <p:cNvPr id="6" name="Content Placeholder 5">
            <a:extLst>
              <a:ext uri="{FF2B5EF4-FFF2-40B4-BE49-F238E27FC236}">
                <a16:creationId xmlns:a16="http://schemas.microsoft.com/office/drawing/2014/main" id="{79408C41-F251-489D-956A-2AF3336384C6}"/>
              </a:ext>
            </a:extLst>
          </p:cNvPr>
          <p:cNvPicPr>
            <a:picLocks noGrp="1" noChangeAspect="1"/>
          </p:cNvPicPr>
          <p:nvPr>
            <p:ph idx="1"/>
          </p:nvPr>
        </p:nvPicPr>
        <p:blipFill rotWithShape="1">
          <a:blip r:embed="rId2"/>
          <a:srcRect l="16304" t="17449" r="33128" b="7086"/>
          <a:stretch/>
        </p:blipFill>
        <p:spPr>
          <a:xfrm>
            <a:off x="3111062" y="1513490"/>
            <a:ext cx="6184102" cy="5191243"/>
          </a:xfrm>
          <a:prstGeom prst="rect">
            <a:avLst/>
          </a:prstGeom>
        </p:spPr>
      </p:pic>
      <p:sp>
        <p:nvSpPr>
          <p:cNvPr id="3" name="Footer Placeholder 2">
            <a:extLst>
              <a:ext uri="{FF2B5EF4-FFF2-40B4-BE49-F238E27FC236}">
                <a16:creationId xmlns:a16="http://schemas.microsoft.com/office/drawing/2014/main" id="{D956C00F-2FCB-4807-BCCF-4567A0AC8A07}"/>
              </a:ext>
            </a:extLst>
          </p:cNvPr>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21239A3A-C004-42E5-A23C-B06B9824B85A}"/>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36</a:t>
            </a:fld>
            <a:endParaRPr lang="en-US" dirty="0"/>
          </a:p>
        </p:txBody>
      </p:sp>
    </p:spTree>
    <p:extLst>
      <p:ext uri="{BB962C8B-B14F-4D97-AF65-F5344CB8AC3E}">
        <p14:creationId xmlns:p14="http://schemas.microsoft.com/office/powerpoint/2010/main" val="25250190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F5F26-B2C7-4D2D-B9A5-A8DB51FDB81A}"/>
              </a:ext>
            </a:extLst>
          </p:cNvPr>
          <p:cNvSpPr>
            <a:spLocks noGrp="1"/>
          </p:cNvSpPr>
          <p:nvPr>
            <p:ph type="title"/>
          </p:nvPr>
        </p:nvSpPr>
        <p:spPr/>
        <p:txBody>
          <a:bodyPr>
            <a:normAutofit/>
          </a:bodyPr>
          <a:lstStyle/>
          <a:p>
            <a:pPr algn="l"/>
            <a:r>
              <a:rPr lang="en-US" sz="2700" dirty="0"/>
              <a:t>Step 5: </a:t>
            </a:r>
            <a:r>
              <a:rPr lang="en-US" sz="2800" dirty="0"/>
              <a:t>Preparing (Staging) Documents for Review</a:t>
            </a:r>
            <a:endParaRPr lang="en-US" dirty="0"/>
          </a:p>
        </p:txBody>
      </p:sp>
      <p:sp>
        <p:nvSpPr>
          <p:cNvPr id="3" name="Content Placeholder 2">
            <a:extLst>
              <a:ext uri="{FF2B5EF4-FFF2-40B4-BE49-F238E27FC236}">
                <a16:creationId xmlns:a16="http://schemas.microsoft.com/office/drawing/2014/main" id="{16AF030C-996B-49F7-ABBE-65D5BE3A6DFE}"/>
              </a:ext>
            </a:extLst>
          </p:cNvPr>
          <p:cNvSpPr>
            <a:spLocks noGrp="1"/>
          </p:cNvSpPr>
          <p:nvPr>
            <p:ph idx="1"/>
          </p:nvPr>
        </p:nvSpPr>
        <p:spPr>
          <a:xfrm>
            <a:off x="367519" y="1485176"/>
            <a:ext cx="11214881" cy="5098186"/>
          </a:xfrm>
        </p:spPr>
        <p:txBody>
          <a:bodyPr>
            <a:noAutofit/>
          </a:bodyPr>
          <a:lstStyle/>
          <a:p>
            <a:pPr marL="1143000" lvl="1" indent="-742950">
              <a:buFont typeface="Arial" panose="020B0604020202020204" pitchFamily="34" charset="0"/>
              <a:buChar char="•"/>
            </a:pPr>
            <a:r>
              <a:rPr lang="en-US" sz="2400" dirty="0"/>
              <a:t>All hard copy documents may not be available for scanning:</a:t>
            </a:r>
          </a:p>
          <a:p>
            <a:pPr marL="2000250" lvl="3" indent="-742950">
              <a:buFont typeface="Courier New" panose="02070309020205020404" pitchFamily="49" charset="0"/>
              <a:buChar char="o"/>
            </a:pPr>
            <a:r>
              <a:rPr lang="en-US" sz="2400" dirty="0"/>
              <a:t>Communicate with monitor prior to monitoring visit </a:t>
            </a:r>
          </a:p>
          <a:p>
            <a:pPr marL="2000250" lvl="3" indent="-742950">
              <a:buFont typeface="Courier New" panose="02070309020205020404" pitchFamily="49" charset="0"/>
              <a:buChar char="o"/>
            </a:pPr>
            <a:r>
              <a:rPr lang="en-US" sz="2400" dirty="0"/>
              <a:t>May require holding document up to camera for review by monitor.</a:t>
            </a:r>
          </a:p>
        </p:txBody>
      </p:sp>
      <p:sp>
        <p:nvSpPr>
          <p:cNvPr id="4" name="Footer Placeholder 3">
            <a:extLst>
              <a:ext uri="{FF2B5EF4-FFF2-40B4-BE49-F238E27FC236}">
                <a16:creationId xmlns:a16="http://schemas.microsoft.com/office/drawing/2014/main" id="{B587E40A-E158-4318-BD25-01A61BFA481D}"/>
              </a:ext>
            </a:extLst>
          </p:cNvPr>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8AE78BD9-084B-419C-A2BD-0C6782F76328}"/>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37</a:t>
            </a:fld>
            <a:endParaRPr lang="en-US" dirty="0"/>
          </a:p>
        </p:txBody>
      </p:sp>
    </p:spTree>
    <p:extLst>
      <p:ext uri="{BB962C8B-B14F-4D97-AF65-F5344CB8AC3E}">
        <p14:creationId xmlns:p14="http://schemas.microsoft.com/office/powerpoint/2010/main" val="446039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F5F26-B2C7-4D2D-B9A5-A8DB51FDB81A}"/>
              </a:ext>
            </a:extLst>
          </p:cNvPr>
          <p:cNvSpPr>
            <a:spLocks noGrp="1"/>
          </p:cNvSpPr>
          <p:nvPr>
            <p:ph type="title"/>
          </p:nvPr>
        </p:nvSpPr>
        <p:spPr/>
        <p:txBody>
          <a:bodyPr>
            <a:normAutofit/>
          </a:bodyPr>
          <a:lstStyle/>
          <a:p>
            <a:pPr algn="l"/>
            <a:r>
              <a:rPr lang="en-US" sz="2700" dirty="0"/>
              <a:t>Step 6: </a:t>
            </a:r>
            <a:r>
              <a:rPr lang="en-US" sz="2800" dirty="0"/>
              <a:t>Conducting the Remote Monitoring Visit: Record Review</a:t>
            </a:r>
            <a:endParaRPr lang="en-US" dirty="0"/>
          </a:p>
        </p:txBody>
      </p:sp>
      <p:pic>
        <p:nvPicPr>
          <p:cNvPr id="5" name="Content Placeholder 4" descr="A picture containing computer, keyboard&#10;&#10;Description automatically generated">
            <a:extLst>
              <a:ext uri="{FF2B5EF4-FFF2-40B4-BE49-F238E27FC236}">
                <a16:creationId xmlns:a16="http://schemas.microsoft.com/office/drawing/2014/main" id="{30EBAD07-1A1D-464D-95DE-CF5C0654F8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8458" y="2125511"/>
            <a:ext cx="8529638" cy="3766688"/>
          </a:xfrm>
        </p:spPr>
      </p:pic>
      <p:sp>
        <p:nvSpPr>
          <p:cNvPr id="3" name="Footer Placeholder 2">
            <a:extLst>
              <a:ext uri="{FF2B5EF4-FFF2-40B4-BE49-F238E27FC236}">
                <a16:creationId xmlns:a16="http://schemas.microsoft.com/office/drawing/2014/main" id="{4074B4D0-FC7F-4665-89B7-DED07200E5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337E60-4764-473C-82DC-1F72939F0DAA}"/>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38</a:t>
            </a:fld>
            <a:endParaRPr lang="en-US" dirty="0"/>
          </a:p>
        </p:txBody>
      </p:sp>
    </p:spTree>
    <p:extLst>
      <p:ext uri="{BB962C8B-B14F-4D97-AF65-F5344CB8AC3E}">
        <p14:creationId xmlns:p14="http://schemas.microsoft.com/office/powerpoint/2010/main" val="2666545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F5F26-B2C7-4D2D-B9A5-A8DB51FDB81A}"/>
              </a:ext>
            </a:extLst>
          </p:cNvPr>
          <p:cNvSpPr>
            <a:spLocks noGrp="1"/>
          </p:cNvSpPr>
          <p:nvPr>
            <p:ph type="title"/>
          </p:nvPr>
        </p:nvSpPr>
        <p:spPr/>
        <p:txBody>
          <a:bodyPr>
            <a:normAutofit/>
          </a:bodyPr>
          <a:lstStyle/>
          <a:p>
            <a:pPr algn="l"/>
            <a:r>
              <a:rPr lang="en-US" sz="2700" dirty="0"/>
              <a:t>Step 6: </a:t>
            </a:r>
            <a:r>
              <a:rPr lang="en-US" sz="2800" dirty="0"/>
              <a:t>Conducting the Remote Monitoring Visit: Record Review</a:t>
            </a:r>
            <a:endParaRPr lang="en-US" dirty="0"/>
          </a:p>
        </p:txBody>
      </p:sp>
      <p:sp>
        <p:nvSpPr>
          <p:cNvPr id="3" name="Content Placeholder 2">
            <a:extLst>
              <a:ext uri="{FF2B5EF4-FFF2-40B4-BE49-F238E27FC236}">
                <a16:creationId xmlns:a16="http://schemas.microsoft.com/office/drawing/2014/main" id="{16AF030C-996B-49F7-ABBE-65D5BE3A6DFE}"/>
              </a:ext>
            </a:extLst>
          </p:cNvPr>
          <p:cNvSpPr>
            <a:spLocks noGrp="1"/>
          </p:cNvSpPr>
          <p:nvPr>
            <p:ph idx="1"/>
          </p:nvPr>
        </p:nvSpPr>
        <p:spPr>
          <a:xfrm>
            <a:off x="335988" y="1964765"/>
            <a:ext cx="10972800" cy="4525963"/>
          </a:xfrm>
        </p:spPr>
        <p:txBody>
          <a:bodyPr>
            <a:normAutofit fontScale="85000" lnSpcReduction="10000"/>
          </a:bodyPr>
          <a:lstStyle/>
          <a:p>
            <a:pPr marL="1143000" lvl="1" indent="-742950">
              <a:buFont typeface="Arial" panose="020B0604020202020204" pitchFamily="34" charset="0"/>
              <a:buChar char="•"/>
            </a:pPr>
            <a:r>
              <a:rPr lang="en-US" dirty="0"/>
              <a:t>Anyone communicating with the clinical trial monitor is responsible to protect subjects’ privacy and confidentiality.</a:t>
            </a:r>
          </a:p>
          <a:p>
            <a:pPr marL="1143000" lvl="1" indent="-742950">
              <a:buFont typeface="Arial" panose="020B0604020202020204" pitchFamily="34" charset="0"/>
              <a:buChar char="•"/>
            </a:pPr>
            <a:r>
              <a:rPr lang="en-US" dirty="0"/>
              <a:t>One VA research team member should be responsible for managing the computer during the monitoring visit.  </a:t>
            </a:r>
          </a:p>
          <a:p>
            <a:pPr marL="1143000" lvl="1" indent="-742950">
              <a:buFont typeface="Arial" panose="020B0604020202020204" pitchFamily="34" charset="0"/>
              <a:buChar char="•"/>
            </a:pPr>
            <a:r>
              <a:rPr lang="en-US" dirty="0"/>
              <a:t>If interactions with other site personnel are required during a virtual meeting, the VA research team member who is designated as the responsible individual must retain control of the computer at all times.  </a:t>
            </a:r>
          </a:p>
          <a:p>
            <a:pPr marL="400050" lvl="1" indent="0">
              <a:buNone/>
            </a:pPr>
            <a:endParaRPr lang="en-US" dirty="0"/>
          </a:p>
        </p:txBody>
      </p:sp>
      <p:sp>
        <p:nvSpPr>
          <p:cNvPr id="4" name="Footer Placeholder 3">
            <a:extLst>
              <a:ext uri="{FF2B5EF4-FFF2-40B4-BE49-F238E27FC236}">
                <a16:creationId xmlns:a16="http://schemas.microsoft.com/office/drawing/2014/main" id="{4B2C157D-B054-4810-AA93-1F30E979EFBE}"/>
              </a:ext>
            </a:extLst>
          </p:cNvPr>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1FA62BE0-271F-41B8-B23B-31613D08751C}"/>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39</a:t>
            </a:fld>
            <a:endParaRPr lang="en-US" dirty="0"/>
          </a:p>
        </p:txBody>
      </p:sp>
    </p:spTree>
    <p:extLst>
      <p:ext uri="{BB962C8B-B14F-4D97-AF65-F5344CB8AC3E}">
        <p14:creationId xmlns:p14="http://schemas.microsoft.com/office/powerpoint/2010/main" val="3797587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90C96-1CEB-425E-904C-A0F3F80755EC}"/>
              </a:ext>
            </a:extLst>
          </p:cNvPr>
          <p:cNvSpPr>
            <a:spLocks noGrp="1"/>
          </p:cNvSpPr>
          <p:nvPr>
            <p:ph type="title"/>
          </p:nvPr>
        </p:nvSpPr>
        <p:spPr/>
        <p:txBody>
          <a:bodyPr>
            <a:normAutofit fontScale="90000"/>
          </a:bodyPr>
          <a:lstStyle/>
          <a:p>
            <a:r>
              <a:rPr lang="en-US" dirty="0"/>
              <a:t>True or False: VA Does Not Permit External Monitoring of Clinical Research:  ANSWER</a:t>
            </a:r>
          </a:p>
        </p:txBody>
      </p:sp>
      <p:sp>
        <p:nvSpPr>
          <p:cNvPr id="3" name="Content Placeholder 2">
            <a:extLst>
              <a:ext uri="{FF2B5EF4-FFF2-40B4-BE49-F238E27FC236}">
                <a16:creationId xmlns:a16="http://schemas.microsoft.com/office/drawing/2014/main" id="{9B1B7139-EE74-4043-948B-21D6F7539DC4}"/>
              </a:ext>
            </a:extLst>
          </p:cNvPr>
          <p:cNvSpPr>
            <a:spLocks noGrp="1"/>
          </p:cNvSpPr>
          <p:nvPr>
            <p:ph idx="1"/>
          </p:nvPr>
        </p:nvSpPr>
        <p:spPr/>
        <p:txBody>
          <a:bodyPr/>
          <a:lstStyle/>
          <a:p>
            <a:pPr marL="0" indent="0">
              <a:buNone/>
            </a:pPr>
            <a:r>
              <a:rPr lang="en-US" dirty="0"/>
              <a:t>  </a:t>
            </a:r>
          </a:p>
        </p:txBody>
      </p:sp>
      <p:sp>
        <p:nvSpPr>
          <p:cNvPr id="4" name="Footer Placeholder 3">
            <a:extLst>
              <a:ext uri="{FF2B5EF4-FFF2-40B4-BE49-F238E27FC236}">
                <a16:creationId xmlns:a16="http://schemas.microsoft.com/office/drawing/2014/main" id="{859B52F3-1651-4FF0-9221-02EC0EF64D22}"/>
              </a:ext>
            </a:extLst>
          </p:cNvPr>
          <p:cNvSpPr>
            <a:spLocks noGrp="1"/>
          </p:cNvSpPr>
          <p:nvPr>
            <p:ph type="ftr" sz="quarter" idx="11"/>
          </p:nvPr>
        </p:nvSpPr>
        <p:spPr/>
        <p:txBody>
          <a:bodyPr/>
          <a:lstStyle/>
          <a:p>
            <a:endParaRPr lang="en-US" dirty="0"/>
          </a:p>
        </p:txBody>
      </p:sp>
      <p:pic>
        <p:nvPicPr>
          <p:cNvPr id="5" name="Picture 4" descr="A picture containing object, drawing, food&#10;&#10;Description automatically generated">
            <a:extLst>
              <a:ext uri="{FF2B5EF4-FFF2-40B4-BE49-F238E27FC236}">
                <a16:creationId xmlns:a16="http://schemas.microsoft.com/office/drawing/2014/main" id="{EAE12160-042D-4930-AB0B-73DC90B2A4DD}"/>
              </a:ext>
            </a:extLst>
          </p:cNvPr>
          <p:cNvPicPr>
            <a:picLocks noChangeAspect="1"/>
          </p:cNvPicPr>
          <p:nvPr/>
        </p:nvPicPr>
        <p:blipFill rotWithShape="1">
          <a:blip r:embed="rId2">
            <a:extLst>
              <a:ext uri="{28A0092B-C50C-407E-A947-70E740481C1C}">
                <a14:useLocalDpi xmlns:a14="http://schemas.microsoft.com/office/drawing/2010/main" val="0"/>
              </a:ext>
            </a:extLst>
          </a:blip>
          <a:srcRect l="52662" b="7910"/>
          <a:stretch/>
        </p:blipFill>
        <p:spPr>
          <a:xfrm>
            <a:off x="4582510" y="1983787"/>
            <a:ext cx="3665812" cy="3565676"/>
          </a:xfrm>
          <a:prstGeom prst="rect">
            <a:avLst/>
          </a:prstGeom>
        </p:spPr>
      </p:pic>
      <p:sp>
        <p:nvSpPr>
          <p:cNvPr id="9" name="Slide Number Placeholder 5">
            <a:extLst>
              <a:ext uri="{FF2B5EF4-FFF2-40B4-BE49-F238E27FC236}">
                <a16:creationId xmlns:a16="http://schemas.microsoft.com/office/drawing/2014/main" id="{C8A1A15A-891D-4F0C-8D5C-8FD4F1E70FA2}"/>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4</a:t>
            </a:fld>
            <a:endParaRPr lang="en-US" dirty="0"/>
          </a:p>
        </p:txBody>
      </p:sp>
    </p:spTree>
    <p:extLst>
      <p:ext uri="{BB962C8B-B14F-4D97-AF65-F5344CB8AC3E}">
        <p14:creationId xmlns:p14="http://schemas.microsoft.com/office/powerpoint/2010/main" val="10069950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F5F26-B2C7-4D2D-B9A5-A8DB51FDB81A}"/>
              </a:ext>
            </a:extLst>
          </p:cNvPr>
          <p:cNvSpPr>
            <a:spLocks noGrp="1"/>
          </p:cNvSpPr>
          <p:nvPr>
            <p:ph type="title"/>
          </p:nvPr>
        </p:nvSpPr>
        <p:spPr/>
        <p:txBody>
          <a:bodyPr>
            <a:normAutofit/>
          </a:bodyPr>
          <a:lstStyle/>
          <a:p>
            <a:pPr algn="l"/>
            <a:r>
              <a:rPr lang="en-US" sz="2700" dirty="0"/>
              <a:t>Step 6: </a:t>
            </a:r>
            <a:r>
              <a:rPr lang="en-US" sz="2800" dirty="0"/>
              <a:t>Conducting the Remote Monitoring Visit: Record Review</a:t>
            </a:r>
            <a:endParaRPr lang="en-US" dirty="0"/>
          </a:p>
        </p:txBody>
      </p:sp>
      <p:sp>
        <p:nvSpPr>
          <p:cNvPr id="3" name="Content Placeholder 2">
            <a:extLst>
              <a:ext uri="{FF2B5EF4-FFF2-40B4-BE49-F238E27FC236}">
                <a16:creationId xmlns:a16="http://schemas.microsoft.com/office/drawing/2014/main" id="{16AF030C-996B-49F7-ABBE-65D5BE3A6DFE}"/>
              </a:ext>
            </a:extLst>
          </p:cNvPr>
          <p:cNvSpPr>
            <a:spLocks noGrp="1"/>
          </p:cNvSpPr>
          <p:nvPr>
            <p:ph idx="1"/>
          </p:nvPr>
        </p:nvSpPr>
        <p:spPr>
          <a:xfrm>
            <a:off x="335988" y="1964765"/>
            <a:ext cx="10972800" cy="4525963"/>
          </a:xfrm>
        </p:spPr>
        <p:txBody>
          <a:bodyPr>
            <a:normAutofit fontScale="70000" lnSpcReduction="20000"/>
          </a:bodyPr>
          <a:lstStyle/>
          <a:p>
            <a:pPr lvl="0"/>
            <a:r>
              <a:rPr lang="en-US" dirty="0"/>
              <a:t>The VA research team member should ensure that the following items are completed prior to the scheduled time:</a:t>
            </a:r>
            <a:endParaRPr lang="en-US" sz="4000" dirty="0"/>
          </a:p>
          <a:p>
            <a:pPr lvl="1">
              <a:buFont typeface="Courier New" panose="02070309020205020404" pitchFamily="49" charset="0"/>
              <a:buChar char="o"/>
            </a:pPr>
            <a:r>
              <a:rPr lang="en-US" dirty="0"/>
              <a:t>Close all non-relevant programs to include Outlook, Instant Messaging, etc. to prevent the accidental sharing of data that is not related to remote monitoring visit.</a:t>
            </a:r>
            <a:endParaRPr lang="en-US" sz="4000" dirty="0"/>
          </a:p>
          <a:p>
            <a:pPr lvl="1">
              <a:buFont typeface="Courier New" panose="02070309020205020404" pitchFamily="49" charset="0"/>
              <a:buChar char="o"/>
            </a:pPr>
            <a:r>
              <a:rPr lang="en-US" dirty="0"/>
              <a:t>If Skype is active, change his or her status to “Do Not Disturb”. </a:t>
            </a:r>
            <a:endParaRPr lang="en-US" sz="4000" dirty="0"/>
          </a:p>
          <a:p>
            <a:pPr lvl="1">
              <a:buFont typeface="Courier New" panose="02070309020205020404" pitchFamily="49" charset="0"/>
              <a:buChar char="o"/>
            </a:pPr>
            <a:r>
              <a:rPr lang="en-US" dirty="0"/>
              <a:t>Ensure all regulatory site documents are available and minimized until needed to be opened.</a:t>
            </a:r>
            <a:endParaRPr lang="en-US" sz="4000" dirty="0"/>
          </a:p>
          <a:p>
            <a:pPr lvl="1">
              <a:buFont typeface="Courier New" panose="02070309020205020404" pitchFamily="49" charset="0"/>
              <a:buChar char="o"/>
            </a:pPr>
            <a:r>
              <a:rPr lang="en-US" dirty="0"/>
              <a:t>Ensure that all outstanding issues from previous visits or data queries that are to be addressed during the visit are minimized until needed to be opened.</a:t>
            </a:r>
            <a:endParaRPr lang="en-US" sz="4000" dirty="0"/>
          </a:p>
          <a:p>
            <a:pPr lvl="1">
              <a:buFont typeface="Courier New" panose="02070309020205020404" pitchFamily="49" charset="0"/>
              <a:buChar char="o"/>
            </a:pPr>
            <a:r>
              <a:rPr lang="en-US" dirty="0"/>
              <a:t>Minimize any study specific “Patient Lists”. </a:t>
            </a:r>
            <a:endParaRPr lang="en-US" sz="4000" dirty="0"/>
          </a:p>
          <a:p>
            <a:pPr marL="400050" lvl="1" indent="0">
              <a:buNone/>
            </a:pPr>
            <a:endParaRPr lang="en-US" dirty="0"/>
          </a:p>
        </p:txBody>
      </p:sp>
      <p:sp>
        <p:nvSpPr>
          <p:cNvPr id="4" name="Footer Placeholder 3">
            <a:extLst>
              <a:ext uri="{FF2B5EF4-FFF2-40B4-BE49-F238E27FC236}">
                <a16:creationId xmlns:a16="http://schemas.microsoft.com/office/drawing/2014/main" id="{D6235F91-8FD2-4FB8-8D06-2FD2B5151F7A}"/>
              </a:ext>
            </a:extLst>
          </p:cNvPr>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BA7BEE66-D149-4A7F-8B1E-9036F3C69441}"/>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40</a:t>
            </a:fld>
            <a:endParaRPr lang="en-US" dirty="0"/>
          </a:p>
        </p:txBody>
      </p:sp>
    </p:spTree>
    <p:extLst>
      <p:ext uri="{BB962C8B-B14F-4D97-AF65-F5344CB8AC3E}">
        <p14:creationId xmlns:p14="http://schemas.microsoft.com/office/powerpoint/2010/main" val="17133326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F5F26-B2C7-4D2D-B9A5-A8DB51FDB81A}"/>
              </a:ext>
            </a:extLst>
          </p:cNvPr>
          <p:cNvSpPr>
            <a:spLocks noGrp="1"/>
          </p:cNvSpPr>
          <p:nvPr>
            <p:ph type="title"/>
          </p:nvPr>
        </p:nvSpPr>
        <p:spPr/>
        <p:txBody>
          <a:bodyPr>
            <a:normAutofit/>
          </a:bodyPr>
          <a:lstStyle/>
          <a:p>
            <a:pPr algn="l"/>
            <a:r>
              <a:rPr lang="en-US" sz="2700" dirty="0"/>
              <a:t>Step 6: </a:t>
            </a:r>
            <a:r>
              <a:rPr lang="en-US" sz="2800" dirty="0"/>
              <a:t>Conducting the Remote Monitoring Visit: Record Review</a:t>
            </a:r>
            <a:endParaRPr lang="en-US" dirty="0"/>
          </a:p>
        </p:txBody>
      </p:sp>
      <p:sp>
        <p:nvSpPr>
          <p:cNvPr id="3" name="Content Placeholder 2">
            <a:extLst>
              <a:ext uri="{FF2B5EF4-FFF2-40B4-BE49-F238E27FC236}">
                <a16:creationId xmlns:a16="http://schemas.microsoft.com/office/drawing/2014/main" id="{16AF030C-996B-49F7-ABBE-65D5BE3A6DFE}"/>
              </a:ext>
            </a:extLst>
          </p:cNvPr>
          <p:cNvSpPr>
            <a:spLocks noGrp="1"/>
          </p:cNvSpPr>
          <p:nvPr>
            <p:ph idx="1"/>
          </p:nvPr>
        </p:nvSpPr>
        <p:spPr>
          <a:xfrm>
            <a:off x="335988" y="1545021"/>
            <a:ext cx="11078246" cy="4945707"/>
          </a:xfrm>
        </p:spPr>
        <p:txBody>
          <a:bodyPr>
            <a:normAutofit fontScale="55000" lnSpcReduction="20000"/>
          </a:bodyPr>
          <a:lstStyle/>
          <a:p>
            <a:pPr lvl="0"/>
            <a:r>
              <a:rPr lang="en-US" sz="4400" dirty="0"/>
              <a:t>Initiate the WebEx meeting with screen sharing off</a:t>
            </a:r>
          </a:p>
          <a:p>
            <a:pPr lvl="1">
              <a:buFont typeface="Courier New" panose="02070309020205020404" pitchFamily="49" charset="0"/>
              <a:buChar char="o"/>
            </a:pPr>
            <a:r>
              <a:rPr lang="en-US" sz="4400" dirty="0"/>
              <a:t>only audio and video should be on prior to verifying credentials.</a:t>
            </a:r>
          </a:p>
          <a:p>
            <a:pPr lvl="0"/>
            <a:r>
              <a:rPr lang="en-US" sz="4400" dirty="0"/>
              <a:t>Verify clinical monitor credentials</a:t>
            </a:r>
          </a:p>
          <a:p>
            <a:pPr lvl="1">
              <a:buFont typeface="Courier New" panose="02070309020205020404" pitchFamily="49" charset="0"/>
              <a:buChar char="o"/>
            </a:pPr>
            <a:r>
              <a:rPr lang="en-US" sz="4400" dirty="0"/>
              <a:t>Monitor shows his or her respective identification using the camera function</a:t>
            </a:r>
          </a:p>
          <a:p>
            <a:pPr lvl="1">
              <a:buFont typeface="Courier New" panose="02070309020205020404" pitchFamily="49" charset="0"/>
              <a:buChar char="o"/>
            </a:pPr>
            <a:r>
              <a:rPr lang="en-US" sz="4400" dirty="0"/>
              <a:t>Other methods (email)</a:t>
            </a:r>
          </a:p>
          <a:p>
            <a:pPr lvl="0"/>
            <a:r>
              <a:rPr lang="en-US" sz="4400" dirty="0"/>
              <a:t>Review rules for the monitoring visit prior to beginning the visit</a:t>
            </a:r>
          </a:p>
          <a:p>
            <a:pPr lvl="1">
              <a:buFont typeface="Courier New" panose="02070309020205020404" pitchFamily="49" charset="0"/>
              <a:buChar char="o"/>
            </a:pPr>
            <a:r>
              <a:rPr lang="en-US" sz="4400" dirty="0"/>
              <a:t>Process to be used, and</a:t>
            </a:r>
          </a:p>
          <a:p>
            <a:pPr lvl="1">
              <a:buFont typeface="Courier New" panose="02070309020205020404" pitchFamily="49" charset="0"/>
              <a:buChar char="o"/>
            </a:pPr>
            <a:r>
              <a:rPr lang="en-US" sz="4400" dirty="0"/>
              <a:t>Review the agenda and adjust as necessary, resolve any unclear points.  The VA research team member should not begin sharing the screen for review of records unless both parties are clear on the processes and goals for that day.</a:t>
            </a:r>
          </a:p>
          <a:p>
            <a:pPr lvl="0"/>
            <a:r>
              <a:rPr lang="en-US" sz="4400" dirty="0"/>
              <a:t>ORD recommends reinforcing to the clinical trial monitor that no screen shots during review of the EHR is allowed.</a:t>
            </a:r>
          </a:p>
          <a:p>
            <a:pPr marL="400050" lvl="1" indent="0">
              <a:buNone/>
            </a:pPr>
            <a:endParaRPr lang="en-US" dirty="0"/>
          </a:p>
        </p:txBody>
      </p:sp>
      <p:sp>
        <p:nvSpPr>
          <p:cNvPr id="4" name="Footer Placeholder 3">
            <a:extLst>
              <a:ext uri="{FF2B5EF4-FFF2-40B4-BE49-F238E27FC236}">
                <a16:creationId xmlns:a16="http://schemas.microsoft.com/office/drawing/2014/main" id="{E772910F-7AF5-42EB-B0C2-E0433345F9BF}"/>
              </a:ext>
            </a:extLst>
          </p:cNvPr>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CC4F487E-197F-4867-B3C1-489F8DB579A5}"/>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41</a:t>
            </a:fld>
            <a:endParaRPr lang="en-US" dirty="0"/>
          </a:p>
        </p:txBody>
      </p:sp>
    </p:spTree>
    <p:extLst>
      <p:ext uri="{BB962C8B-B14F-4D97-AF65-F5344CB8AC3E}">
        <p14:creationId xmlns:p14="http://schemas.microsoft.com/office/powerpoint/2010/main" val="20537910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F5F26-B2C7-4D2D-B9A5-A8DB51FDB81A}"/>
              </a:ext>
            </a:extLst>
          </p:cNvPr>
          <p:cNvSpPr>
            <a:spLocks noGrp="1"/>
          </p:cNvSpPr>
          <p:nvPr>
            <p:ph type="title"/>
          </p:nvPr>
        </p:nvSpPr>
        <p:spPr/>
        <p:txBody>
          <a:bodyPr>
            <a:normAutofit/>
          </a:bodyPr>
          <a:lstStyle/>
          <a:p>
            <a:pPr algn="l"/>
            <a:r>
              <a:rPr lang="en-US" sz="2700" dirty="0"/>
              <a:t>Step 6: </a:t>
            </a:r>
            <a:r>
              <a:rPr lang="en-US" sz="2800" dirty="0"/>
              <a:t>Conducting the Remote Monitoring Visit: Record Review</a:t>
            </a:r>
            <a:endParaRPr lang="en-US" dirty="0"/>
          </a:p>
        </p:txBody>
      </p:sp>
      <p:sp>
        <p:nvSpPr>
          <p:cNvPr id="3" name="Content Placeholder 2">
            <a:extLst>
              <a:ext uri="{FF2B5EF4-FFF2-40B4-BE49-F238E27FC236}">
                <a16:creationId xmlns:a16="http://schemas.microsoft.com/office/drawing/2014/main" id="{16AF030C-996B-49F7-ABBE-65D5BE3A6DFE}"/>
              </a:ext>
            </a:extLst>
          </p:cNvPr>
          <p:cNvSpPr>
            <a:spLocks noGrp="1"/>
          </p:cNvSpPr>
          <p:nvPr>
            <p:ph idx="1"/>
          </p:nvPr>
        </p:nvSpPr>
        <p:spPr>
          <a:xfrm>
            <a:off x="335988" y="1545021"/>
            <a:ext cx="11078246" cy="4945707"/>
          </a:xfrm>
        </p:spPr>
        <p:txBody>
          <a:bodyPr>
            <a:normAutofit fontScale="70000" lnSpcReduction="20000"/>
          </a:bodyPr>
          <a:lstStyle/>
          <a:p>
            <a:pPr lvl="0"/>
            <a:r>
              <a:rPr lang="en-US" dirty="0"/>
              <a:t>Share the screen and begin review of the previously staged research records as outlined in the agenda.</a:t>
            </a:r>
          </a:p>
          <a:p>
            <a:pPr lvl="0"/>
            <a:r>
              <a:rPr lang="en-US" dirty="0"/>
              <a:t>If additional materials (documents, additional patients in the EHR) need to be reviewed that were not part of the originally agreed to list:</a:t>
            </a:r>
          </a:p>
          <a:p>
            <a:pPr lvl="1">
              <a:buFont typeface="Courier New" panose="02070309020205020404" pitchFamily="49" charset="0"/>
              <a:buChar char="o"/>
            </a:pPr>
            <a:r>
              <a:rPr lang="en-US" dirty="0"/>
              <a:t>stop screen sharing;</a:t>
            </a:r>
          </a:p>
          <a:p>
            <a:pPr lvl="1">
              <a:buFont typeface="Courier New" panose="02070309020205020404" pitchFamily="49" charset="0"/>
              <a:buChar char="o"/>
            </a:pPr>
            <a:r>
              <a:rPr lang="en-US" dirty="0"/>
              <a:t>stage these new materials and re-start screen sharing; and</a:t>
            </a:r>
          </a:p>
          <a:p>
            <a:pPr lvl="1">
              <a:buFont typeface="Courier New" panose="02070309020205020404" pitchFamily="49" charset="0"/>
              <a:buChar char="o"/>
            </a:pPr>
            <a:r>
              <a:rPr lang="en-US" dirty="0"/>
              <a:t>update any agendas or logs that may require an update of this information.</a:t>
            </a:r>
            <a:endParaRPr lang="en-US" sz="4000" dirty="0"/>
          </a:p>
          <a:p>
            <a:pPr lvl="0"/>
            <a:r>
              <a:rPr lang="en-US" dirty="0"/>
              <a:t>Stop screen sharing at any point in the meeting where active showing of research records is not required.</a:t>
            </a:r>
            <a:endParaRPr lang="en-US" sz="4000" dirty="0"/>
          </a:p>
          <a:p>
            <a:pPr lvl="0"/>
            <a:r>
              <a:rPr lang="en-US" dirty="0"/>
              <a:t>If it is necessary for the monitor to privately communicate with other members of the site study staff other than the VA research team member who is the responsible individual, a separate method of communication should be arranged.  </a:t>
            </a:r>
          </a:p>
          <a:p>
            <a:pPr marL="400050" lvl="1" indent="0">
              <a:buNone/>
            </a:pPr>
            <a:endParaRPr lang="en-US" dirty="0"/>
          </a:p>
        </p:txBody>
      </p:sp>
      <p:sp>
        <p:nvSpPr>
          <p:cNvPr id="4" name="Footer Placeholder 3">
            <a:extLst>
              <a:ext uri="{FF2B5EF4-FFF2-40B4-BE49-F238E27FC236}">
                <a16:creationId xmlns:a16="http://schemas.microsoft.com/office/drawing/2014/main" id="{8A714732-5E1B-4F36-B2D9-DD260EC746F9}"/>
              </a:ext>
            </a:extLst>
          </p:cNvPr>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8CB05577-5CAA-4B61-A8B5-6BE5FF544791}"/>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42</a:t>
            </a:fld>
            <a:endParaRPr lang="en-US" dirty="0"/>
          </a:p>
        </p:txBody>
      </p:sp>
    </p:spTree>
    <p:extLst>
      <p:ext uri="{BB962C8B-B14F-4D97-AF65-F5344CB8AC3E}">
        <p14:creationId xmlns:p14="http://schemas.microsoft.com/office/powerpoint/2010/main" val="15450748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F5F26-B2C7-4D2D-B9A5-A8DB51FDB81A}"/>
              </a:ext>
            </a:extLst>
          </p:cNvPr>
          <p:cNvSpPr>
            <a:spLocks noGrp="1"/>
          </p:cNvSpPr>
          <p:nvPr>
            <p:ph type="title"/>
          </p:nvPr>
        </p:nvSpPr>
        <p:spPr/>
        <p:txBody>
          <a:bodyPr>
            <a:normAutofit/>
          </a:bodyPr>
          <a:lstStyle/>
          <a:p>
            <a:pPr algn="l"/>
            <a:r>
              <a:rPr lang="en-US" sz="2700" dirty="0"/>
              <a:t>Step 6: </a:t>
            </a:r>
            <a:r>
              <a:rPr lang="en-US" sz="2800" dirty="0"/>
              <a:t>Conducting the Remote Monitoring Visit: Record Review</a:t>
            </a:r>
            <a:endParaRPr lang="en-US" dirty="0"/>
          </a:p>
        </p:txBody>
      </p:sp>
      <p:sp>
        <p:nvSpPr>
          <p:cNvPr id="3" name="Content Placeholder 2">
            <a:extLst>
              <a:ext uri="{FF2B5EF4-FFF2-40B4-BE49-F238E27FC236}">
                <a16:creationId xmlns:a16="http://schemas.microsoft.com/office/drawing/2014/main" id="{16AF030C-996B-49F7-ABBE-65D5BE3A6DFE}"/>
              </a:ext>
            </a:extLst>
          </p:cNvPr>
          <p:cNvSpPr>
            <a:spLocks noGrp="1"/>
          </p:cNvSpPr>
          <p:nvPr>
            <p:ph idx="1"/>
          </p:nvPr>
        </p:nvSpPr>
        <p:spPr>
          <a:xfrm>
            <a:off x="335988" y="1545021"/>
            <a:ext cx="11078246" cy="4945707"/>
          </a:xfrm>
        </p:spPr>
        <p:txBody>
          <a:bodyPr>
            <a:normAutofit/>
          </a:bodyPr>
          <a:lstStyle/>
          <a:p>
            <a:pPr lvl="0"/>
            <a:r>
              <a:rPr lang="en-US" sz="2400" dirty="0"/>
              <a:t>Sharing a login account is a violation of VA policy.  The VA research team member in control of the computer must be the same VA research team member logged into the meeting.</a:t>
            </a:r>
          </a:p>
          <a:p>
            <a:pPr lvl="0"/>
            <a:r>
              <a:rPr lang="en-US" sz="2400" dirty="0"/>
              <a:t>If the virtual meeting occurs over several days, the VA research team member and clinical trial monitor should confirm the agenda for the next day so the next day’s materials can be staged.</a:t>
            </a:r>
          </a:p>
          <a:p>
            <a:pPr marL="457200" lvl="1" indent="0">
              <a:buNone/>
            </a:pPr>
            <a:endParaRPr lang="en-US" sz="4400" dirty="0"/>
          </a:p>
          <a:p>
            <a:pPr marL="400050" lvl="1" indent="0">
              <a:buNone/>
            </a:pPr>
            <a:endParaRPr lang="en-US" dirty="0"/>
          </a:p>
        </p:txBody>
      </p:sp>
      <p:sp>
        <p:nvSpPr>
          <p:cNvPr id="4" name="Footer Placeholder 3">
            <a:extLst>
              <a:ext uri="{FF2B5EF4-FFF2-40B4-BE49-F238E27FC236}">
                <a16:creationId xmlns:a16="http://schemas.microsoft.com/office/drawing/2014/main" id="{FE092F35-2B76-40EA-9A51-5CC90A8BD1A6}"/>
              </a:ext>
            </a:extLst>
          </p:cNvPr>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296CDE6D-C241-4171-AD70-05C088A3405A}"/>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43</a:t>
            </a:fld>
            <a:endParaRPr lang="en-US" dirty="0"/>
          </a:p>
        </p:txBody>
      </p:sp>
    </p:spTree>
    <p:extLst>
      <p:ext uri="{BB962C8B-B14F-4D97-AF65-F5344CB8AC3E}">
        <p14:creationId xmlns:p14="http://schemas.microsoft.com/office/powerpoint/2010/main" val="42154390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F5F26-B2C7-4D2D-B9A5-A8DB51FDB81A}"/>
              </a:ext>
            </a:extLst>
          </p:cNvPr>
          <p:cNvSpPr>
            <a:spLocks noGrp="1"/>
          </p:cNvSpPr>
          <p:nvPr>
            <p:ph type="title"/>
          </p:nvPr>
        </p:nvSpPr>
        <p:spPr/>
        <p:txBody>
          <a:bodyPr>
            <a:normAutofit/>
          </a:bodyPr>
          <a:lstStyle/>
          <a:p>
            <a:pPr algn="l"/>
            <a:r>
              <a:rPr lang="en-US" sz="2700" dirty="0"/>
              <a:t>Step 7: </a:t>
            </a:r>
            <a:r>
              <a:rPr lang="en-US" sz="2800" dirty="0"/>
              <a:t>Ending the Remote Monitoring Visit</a:t>
            </a:r>
            <a:endParaRPr lang="en-US" dirty="0"/>
          </a:p>
        </p:txBody>
      </p:sp>
      <p:pic>
        <p:nvPicPr>
          <p:cNvPr id="7" name="Content Placeholder 6" descr="A person standing in front of a building&#10;&#10;Description automatically generated">
            <a:extLst>
              <a:ext uri="{FF2B5EF4-FFF2-40B4-BE49-F238E27FC236}">
                <a16:creationId xmlns:a16="http://schemas.microsoft.com/office/drawing/2014/main" id="{3A40F62A-F27D-4B49-AF52-BA950D66BF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2786" y="1850477"/>
            <a:ext cx="6903216" cy="4602144"/>
          </a:xfrm>
        </p:spPr>
      </p:pic>
      <p:sp>
        <p:nvSpPr>
          <p:cNvPr id="3" name="Footer Placeholder 2">
            <a:extLst>
              <a:ext uri="{FF2B5EF4-FFF2-40B4-BE49-F238E27FC236}">
                <a16:creationId xmlns:a16="http://schemas.microsoft.com/office/drawing/2014/main" id="{164E3A53-D528-4DB3-BDDE-0C9774889360}"/>
              </a:ext>
            </a:extLst>
          </p:cNvPr>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768B306A-1FBE-46CB-B7DF-B3E24D480DE8}"/>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44</a:t>
            </a:fld>
            <a:endParaRPr lang="en-US" dirty="0"/>
          </a:p>
        </p:txBody>
      </p:sp>
    </p:spTree>
    <p:extLst>
      <p:ext uri="{BB962C8B-B14F-4D97-AF65-F5344CB8AC3E}">
        <p14:creationId xmlns:p14="http://schemas.microsoft.com/office/powerpoint/2010/main" val="18670628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F5F26-B2C7-4D2D-B9A5-A8DB51FDB81A}"/>
              </a:ext>
            </a:extLst>
          </p:cNvPr>
          <p:cNvSpPr>
            <a:spLocks noGrp="1"/>
          </p:cNvSpPr>
          <p:nvPr>
            <p:ph type="title"/>
          </p:nvPr>
        </p:nvSpPr>
        <p:spPr/>
        <p:txBody>
          <a:bodyPr>
            <a:normAutofit/>
          </a:bodyPr>
          <a:lstStyle/>
          <a:p>
            <a:pPr algn="l"/>
            <a:r>
              <a:rPr lang="en-US" sz="2700" dirty="0"/>
              <a:t>Step 7: </a:t>
            </a:r>
            <a:r>
              <a:rPr lang="en-US" sz="2800" dirty="0"/>
              <a:t>Ending the Remote Monitoring Visit</a:t>
            </a:r>
            <a:endParaRPr lang="en-US" dirty="0"/>
          </a:p>
        </p:txBody>
      </p:sp>
      <p:sp>
        <p:nvSpPr>
          <p:cNvPr id="5" name="Content Placeholder 4">
            <a:extLst>
              <a:ext uri="{FF2B5EF4-FFF2-40B4-BE49-F238E27FC236}">
                <a16:creationId xmlns:a16="http://schemas.microsoft.com/office/drawing/2014/main" id="{53449BFC-6A9A-45DA-AAEF-0FFD6DEFD54F}"/>
              </a:ext>
            </a:extLst>
          </p:cNvPr>
          <p:cNvSpPr>
            <a:spLocks noGrp="1"/>
          </p:cNvSpPr>
          <p:nvPr>
            <p:ph idx="1"/>
          </p:nvPr>
        </p:nvSpPr>
        <p:spPr/>
        <p:txBody>
          <a:bodyPr>
            <a:normAutofit lnSpcReduction="10000"/>
          </a:bodyPr>
          <a:lstStyle/>
          <a:p>
            <a:pPr lvl="0"/>
            <a:r>
              <a:rPr lang="en-US" sz="2200" dirty="0"/>
              <a:t>Request how written observations or the written report of the monitoring visit will be sent by the monitor.</a:t>
            </a:r>
          </a:p>
          <a:p>
            <a:pPr lvl="0"/>
            <a:r>
              <a:rPr lang="en-US" sz="2200" dirty="0"/>
              <a:t>The VA research team member should select “end the meeting” (not “leave the meeting”) to terminate the meeting connection once the work for the meeting is completed.</a:t>
            </a:r>
          </a:p>
          <a:p>
            <a:pPr lvl="0"/>
            <a:r>
              <a:rPr lang="en-US" sz="2200" dirty="0"/>
              <a:t>The VA research team member should confirm that the Webex meeting has ended. </a:t>
            </a:r>
          </a:p>
          <a:p>
            <a:pPr lvl="1">
              <a:buFont typeface="Courier New" panose="02070309020205020404" pitchFamily="49" charset="0"/>
              <a:buChar char="o"/>
            </a:pPr>
            <a:r>
              <a:rPr lang="en-US" sz="2200" dirty="0"/>
              <a:t>Only the VA research team member can end the Webex meeting since it was created by him or her. </a:t>
            </a:r>
          </a:p>
          <a:p>
            <a:pPr lvl="0"/>
            <a:r>
              <a:rPr lang="en-US" sz="2200" dirty="0"/>
              <a:t>Destroy any scanned documents (such as scanned copies of the informed consent)  created solely for purposes of conducting the document review portion of the remote monitoring visit.</a:t>
            </a:r>
          </a:p>
          <a:p>
            <a:pPr lvl="0"/>
            <a:r>
              <a:rPr lang="en-US" sz="2200" dirty="0"/>
              <a:t>Retain documents, such as certification letters, created or completed for the monitoring visit and file these documents with the study regulatory file. </a:t>
            </a:r>
          </a:p>
          <a:p>
            <a:pPr marL="0" indent="0">
              <a:buNone/>
            </a:pPr>
            <a:endParaRPr lang="en-US" dirty="0"/>
          </a:p>
        </p:txBody>
      </p:sp>
      <p:sp>
        <p:nvSpPr>
          <p:cNvPr id="3" name="Footer Placeholder 2">
            <a:extLst>
              <a:ext uri="{FF2B5EF4-FFF2-40B4-BE49-F238E27FC236}">
                <a16:creationId xmlns:a16="http://schemas.microsoft.com/office/drawing/2014/main" id="{B679C8DC-F17C-460D-A1BE-A5E175E444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AFC4FE-D2FD-4945-83A5-DD094AD136F6}"/>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45</a:t>
            </a:fld>
            <a:endParaRPr lang="en-US" dirty="0"/>
          </a:p>
        </p:txBody>
      </p:sp>
    </p:spTree>
    <p:extLst>
      <p:ext uri="{BB962C8B-B14F-4D97-AF65-F5344CB8AC3E}">
        <p14:creationId xmlns:p14="http://schemas.microsoft.com/office/powerpoint/2010/main" val="37378784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F5F26-B2C7-4D2D-B9A5-A8DB51FDB81A}"/>
              </a:ext>
            </a:extLst>
          </p:cNvPr>
          <p:cNvSpPr>
            <a:spLocks noGrp="1"/>
          </p:cNvSpPr>
          <p:nvPr>
            <p:ph type="title"/>
          </p:nvPr>
        </p:nvSpPr>
        <p:spPr/>
        <p:txBody>
          <a:bodyPr>
            <a:normAutofit/>
          </a:bodyPr>
          <a:lstStyle/>
          <a:p>
            <a:pPr algn="l"/>
            <a:r>
              <a:rPr lang="en-US" sz="2700" dirty="0"/>
              <a:t>Step 7: </a:t>
            </a:r>
            <a:r>
              <a:rPr lang="en-US" sz="2800" dirty="0"/>
              <a:t>Ending the Remote Monitoring Visit</a:t>
            </a:r>
            <a:endParaRPr lang="en-US" dirty="0"/>
          </a:p>
        </p:txBody>
      </p:sp>
      <p:sp>
        <p:nvSpPr>
          <p:cNvPr id="5" name="Content Placeholder 4">
            <a:extLst>
              <a:ext uri="{FF2B5EF4-FFF2-40B4-BE49-F238E27FC236}">
                <a16:creationId xmlns:a16="http://schemas.microsoft.com/office/drawing/2014/main" id="{53449BFC-6A9A-45DA-AAEF-0FFD6DEFD54F}"/>
              </a:ext>
            </a:extLst>
          </p:cNvPr>
          <p:cNvSpPr>
            <a:spLocks noGrp="1"/>
          </p:cNvSpPr>
          <p:nvPr>
            <p:ph idx="1"/>
          </p:nvPr>
        </p:nvSpPr>
        <p:spPr/>
        <p:txBody>
          <a:bodyPr>
            <a:normAutofit/>
          </a:bodyPr>
          <a:lstStyle/>
          <a:p>
            <a:pPr lvl="0"/>
            <a:r>
              <a:rPr lang="en-US" sz="2200" dirty="0"/>
              <a:t>Follow local policies and requirements, if applicable, to notify the Research Office that the virtual meeting has ended.</a:t>
            </a:r>
          </a:p>
          <a:p>
            <a:pPr marL="0" indent="0">
              <a:buNone/>
            </a:pPr>
            <a:endParaRPr lang="en-US" dirty="0"/>
          </a:p>
        </p:txBody>
      </p:sp>
      <p:sp>
        <p:nvSpPr>
          <p:cNvPr id="3" name="Footer Placeholder 2">
            <a:extLst>
              <a:ext uri="{FF2B5EF4-FFF2-40B4-BE49-F238E27FC236}">
                <a16:creationId xmlns:a16="http://schemas.microsoft.com/office/drawing/2014/main" id="{55C09F8D-F617-4116-9A7B-28F54D21EB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FE46966-6100-4F0F-B326-9B66BE3196AE}"/>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46</a:t>
            </a:fld>
            <a:endParaRPr lang="en-US" dirty="0"/>
          </a:p>
        </p:txBody>
      </p:sp>
    </p:spTree>
    <p:extLst>
      <p:ext uri="{BB962C8B-B14F-4D97-AF65-F5344CB8AC3E}">
        <p14:creationId xmlns:p14="http://schemas.microsoft.com/office/powerpoint/2010/main" val="24362039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F5F26-B2C7-4D2D-B9A5-A8DB51FDB81A}"/>
              </a:ext>
            </a:extLst>
          </p:cNvPr>
          <p:cNvSpPr>
            <a:spLocks noGrp="1"/>
          </p:cNvSpPr>
          <p:nvPr>
            <p:ph type="title"/>
          </p:nvPr>
        </p:nvSpPr>
        <p:spPr/>
        <p:txBody>
          <a:bodyPr>
            <a:normAutofit/>
          </a:bodyPr>
          <a:lstStyle/>
          <a:p>
            <a:pPr algn="l"/>
            <a:r>
              <a:rPr lang="en-US" dirty="0"/>
              <a:t>Summary</a:t>
            </a:r>
          </a:p>
        </p:txBody>
      </p:sp>
      <p:sp>
        <p:nvSpPr>
          <p:cNvPr id="3" name="Content Placeholder 2">
            <a:extLst>
              <a:ext uri="{FF2B5EF4-FFF2-40B4-BE49-F238E27FC236}">
                <a16:creationId xmlns:a16="http://schemas.microsoft.com/office/drawing/2014/main" id="{16AF030C-996B-49F7-ABBE-65D5BE3A6DFE}"/>
              </a:ext>
            </a:extLst>
          </p:cNvPr>
          <p:cNvSpPr>
            <a:spLocks noGrp="1"/>
          </p:cNvSpPr>
          <p:nvPr>
            <p:ph idx="1"/>
          </p:nvPr>
        </p:nvSpPr>
        <p:spPr>
          <a:xfrm>
            <a:off x="716132" y="1646266"/>
            <a:ext cx="10972800" cy="5069844"/>
          </a:xfrm>
        </p:spPr>
        <p:txBody>
          <a:bodyPr>
            <a:normAutofit fontScale="70000" lnSpcReduction="20000"/>
          </a:bodyPr>
          <a:lstStyle/>
          <a:p>
            <a:pPr marL="971550" lvl="1" indent="-571500">
              <a:buFont typeface="Arial" panose="020B0604020202020204" pitchFamily="34" charset="0"/>
              <a:buChar char="•"/>
            </a:pPr>
            <a:r>
              <a:rPr lang="en-US" sz="4200" dirty="0"/>
              <a:t>The principles for conducting a remote monitoring visit are similar to an in-person monitoring visit:</a:t>
            </a:r>
          </a:p>
          <a:p>
            <a:pPr marL="1828800" lvl="3" indent="-571500">
              <a:buFont typeface="Courier New" panose="02070309020205020404" pitchFamily="49" charset="0"/>
              <a:buChar char="o"/>
            </a:pPr>
            <a:r>
              <a:rPr lang="en-US" sz="4200" dirty="0"/>
              <a:t>Communication with your clinical monitor before, during and after a monitoring visit is an integral component of every visit.</a:t>
            </a:r>
          </a:p>
          <a:p>
            <a:pPr marL="1828800" lvl="3" indent="-571500">
              <a:buFont typeface="Courier New" panose="02070309020205020404" pitchFamily="49" charset="0"/>
              <a:buChar char="o"/>
            </a:pPr>
            <a:r>
              <a:rPr lang="en-US" sz="4200" dirty="0"/>
              <a:t>Defining the types of documents to be reviewed during the monitoring visit occurs prior to the actual document review portion of a visit. </a:t>
            </a:r>
          </a:p>
          <a:p>
            <a:pPr marL="1828800" lvl="3" indent="-571500">
              <a:buFont typeface="Courier New" panose="02070309020205020404" pitchFamily="49" charset="0"/>
              <a:buChar char="o"/>
            </a:pPr>
            <a:r>
              <a:rPr lang="en-US" sz="4200" dirty="0"/>
              <a:t>It is the responsibility of the study team (not the monitor) to prepare documents for review.</a:t>
            </a:r>
          </a:p>
          <a:p>
            <a:pPr marL="1828800" lvl="3" indent="-571500">
              <a:buFont typeface="Courier New" panose="02070309020205020404" pitchFamily="49" charset="0"/>
              <a:buChar char="o"/>
            </a:pPr>
            <a:r>
              <a:rPr lang="en-US" sz="4200" dirty="0"/>
              <a:t>Monitoring practices differ between studies and among monitors. </a:t>
            </a:r>
          </a:p>
          <a:p>
            <a:pPr marL="1257300" lvl="3" indent="0">
              <a:buNone/>
            </a:pPr>
            <a:endParaRPr lang="en-US" sz="4200" dirty="0"/>
          </a:p>
          <a:p>
            <a:pPr marL="0" indent="0">
              <a:buNone/>
            </a:pPr>
            <a:endParaRPr lang="en-US" dirty="0"/>
          </a:p>
        </p:txBody>
      </p:sp>
      <p:sp>
        <p:nvSpPr>
          <p:cNvPr id="4" name="Footer Placeholder 3">
            <a:extLst>
              <a:ext uri="{FF2B5EF4-FFF2-40B4-BE49-F238E27FC236}">
                <a16:creationId xmlns:a16="http://schemas.microsoft.com/office/drawing/2014/main" id="{A27F6EAF-2590-4FF8-AB91-82629D114038}"/>
              </a:ext>
            </a:extLst>
          </p:cNvPr>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D59F2389-1672-4EF0-B371-7137858FE80C}"/>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47</a:t>
            </a:fld>
            <a:endParaRPr lang="en-US" dirty="0"/>
          </a:p>
        </p:txBody>
      </p:sp>
    </p:spTree>
    <p:extLst>
      <p:ext uri="{BB962C8B-B14F-4D97-AF65-F5344CB8AC3E}">
        <p14:creationId xmlns:p14="http://schemas.microsoft.com/office/powerpoint/2010/main" val="36163167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F5F26-B2C7-4D2D-B9A5-A8DB51FDB81A}"/>
              </a:ext>
            </a:extLst>
          </p:cNvPr>
          <p:cNvSpPr>
            <a:spLocks noGrp="1"/>
          </p:cNvSpPr>
          <p:nvPr>
            <p:ph type="title"/>
          </p:nvPr>
        </p:nvSpPr>
        <p:spPr/>
        <p:txBody>
          <a:bodyPr>
            <a:normAutofit/>
          </a:bodyPr>
          <a:lstStyle/>
          <a:p>
            <a:pPr algn="l"/>
            <a:r>
              <a:rPr lang="en-US" dirty="0"/>
              <a:t>Summary</a:t>
            </a:r>
          </a:p>
        </p:txBody>
      </p:sp>
      <p:sp>
        <p:nvSpPr>
          <p:cNvPr id="3" name="Content Placeholder 2">
            <a:extLst>
              <a:ext uri="{FF2B5EF4-FFF2-40B4-BE49-F238E27FC236}">
                <a16:creationId xmlns:a16="http://schemas.microsoft.com/office/drawing/2014/main" id="{16AF030C-996B-49F7-ABBE-65D5BE3A6DFE}"/>
              </a:ext>
            </a:extLst>
          </p:cNvPr>
          <p:cNvSpPr>
            <a:spLocks noGrp="1"/>
          </p:cNvSpPr>
          <p:nvPr>
            <p:ph idx="1"/>
          </p:nvPr>
        </p:nvSpPr>
        <p:spPr>
          <a:xfrm>
            <a:off x="716132" y="1646266"/>
            <a:ext cx="10972800" cy="5069844"/>
          </a:xfrm>
        </p:spPr>
        <p:txBody>
          <a:bodyPr>
            <a:normAutofit fontScale="62500" lnSpcReduction="20000"/>
          </a:bodyPr>
          <a:lstStyle/>
          <a:p>
            <a:pPr marL="1143000" lvl="1" indent="-742950">
              <a:buFont typeface="Arial" panose="020B0604020202020204" pitchFamily="34" charset="0"/>
              <a:buChar char="•"/>
            </a:pPr>
            <a:r>
              <a:rPr lang="en-US" sz="4200" dirty="0"/>
              <a:t>There are also differences with conduct of a remote monitoring visit compared to an in-person monitoring visit:</a:t>
            </a:r>
          </a:p>
          <a:p>
            <a:pPr marL="2000250" lvl="3" indent="-742950">
              <a:buFont typeface="Courier New" panose="02070309020205020404" pitchFamily="49" charset="0"/>
              <a:buChar char="o"/>
            </a:pPr>
            <a:r>
              <a:rPr lang="en-US" sz="4200" dirty="0"/>
              <a:t>Remote modeling models are not standardized.</a:t>
            </a:r>
          </a:p>
          <a:p>
            <a:pPr marL="2000250" lvl="3" indent="-742950">
              <a:buFont typeface="Courier New" panose="02070309020205020404" pitchFamily="49" charset="0"/>
              <a:buChar char="o"/>
            </a:pPr>
            <a:r>
              <a:rPr lang="en-US" sz="4200" dirty="0"/>
              <a:t>Different Information security requirements are associated with remote monitoring.</a:t>
            </a:r>
          </a:p>
          <a:p>
            <a:pPr marL="2000250" lvl="3" indent="-742950">
              <a:buFont typeface="Courier New" panose="02070309020205020404" pitchFamily="49" charset="0"/>
              <a:buChar char="o"/>
            </a:pPr>
            <a:r>
              <a:rPr lang="en-US" sz="4200" dirty="0"/>
              <a:t>A longer amount of time is usually required for both preparing and conducting the record reviews.</a:t>
            </a:r>
          </a:p>
          <a:p>
            <a:pPr marL="2000250" lvl="3" indent="-742950">
              <a:buFont typeface="Courier New" panose="02070309020205020404" pitchFamily="49" charset="0"/>
              <a:buChar char="o"/>
            </a:pPr>
            <a:r>
              <a:rPr lang="en-US" sz="4200" dirty="0"/>
              <a:t>Practice with the collaboration sharing technology platform needs to occur prior to the date of the monitoring visit.</a:t>
            </a:r>
          </a:p>
          <a:p>
            <a:pPr marL="2000250" lvl="3" indent="-742950">
              <a:buFont typeface="Courier New" panose="02070309020205020404" pitchFamily="49" charset="0"/>
              <a:buChar char="o"/>
            </a:pPr>
            <a:r>
              <a:rPr lang="en-US" sz="4200" dirty="0"/>
              <a:t>Preparation (staging) of documents for record review is essential.</a:t>
            </a:r>
          </a:p>
          <a:p>
            <a:pPr marL="2000250" lvl="3" indent="-742950">
              <a:buFont typeface="Courier New" panose="02070309020205020404" pitchFamily="49" charset="0"/>
              <a:buChar char="o"/>
            </a:pPr>
            <a:r>
              <a:rPr lang="en-US" sz="4200" dirty="0"/>
              <a:t>Unforeseen events (such as issues with the technology) can occur.</a:t>
            </a:r>
          </a:p>
          <a:p>
            <a:pPr marL="2000250" lvl="3" indent="-742950">
              <a:buFont typeface="Courier New" panose="02070309020205020404" pitchFamily="49" charset="0"/>
              <a:buChar char="o"/>
            </a:pPr>
            <a:endParaRPr lang="en-US" sz="4200" dirty="0"/>
          </a:p>
          <a:p>
            <a:pPr marL="0" indent="0">
              <a:buNone/>
            </a:pPr>
            <a:endParaRPr lang="en-US" dirty="0"/>
          </a:p>
        </p:txBody>
      </p:sp>
      <p:sp>
        <p:nvSpPr>
          <p:cNvPr id="4" name="Footer Placeholder 3">
            <a:extLst>
              <a:ext uri="{FF2B5EF4-FFF2-40B4-BE49-F238E27FC236}">
                <a16:creationId xmlns:a16="http://schemas.microsoft.com/office/drawing/2014/main" id="{64772BBE-D2B0-4DA1-A6B9-9304CB6B4A03}"/>
              </a:ext>
            </a:extLst>
          </p:cNvPr>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4C4C37F8-982A-4B74-9D07-59920C50C00E}"/>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48</a:t>
            </a:fld>
            <a:endParaRPr lang="en-US" dirty="0"/>
          </a:p>
        </p:txBody>
      </p:sp>
    </p:spTree>
    <p:extLst>
      <p:ext uri="{BB962C8B-B14F-4D97-AF65-F5344CB8AC3E}">
        <p14:creationId xmlns:p14="http://schemas.microsoft.com/office/powerpoint/2010/main" val="12093553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F5F26-B2C7-4D2D-B9A5-A8DB51FDB81A}"/>
              </a:ext>
            </a:extLst>
          </p:cNvPr>
          <p:cNvSpPr>
            <a:spLocks noGrp="1"/>
          </p:cNvSpPr>
          <p:nvPr>
            <p:ph type="title"/>
          </p:nvPr>
        </p:nvSpPr>
        <p:spPr/>
        <p:txBody>
          <a:bodyPr>
            <a:normAutofit/>
          </a:bodyPr>
          <a:lstStyle/>
          <a:p>
            <a:pPr algn="l"/>
            <a:r>
              <a:rPr lang="en-US" dirty="0"/>
              <a:t>Summary</a:t>
            </a:r>
          </a:p>
        </p:txBody>
      </p:sp>
      <p:sp>
        <p:nvSpPr>
          <p:cNvPr id="3" name="Content Placeholder 2">
            <a:extLst>
              <a:ext uri="{FF2B5EF4-FFF2-40B4-BE49-F238E27FC236}">
                <a16:creationId xmlns:a16="http://schemas.microsoft.com/office/drawing/2014/main" id="{16AF030C-996B-49F7-ABBE-65D5BE3A6DFE}"/>
              </a:ext>
            </a:extLst>
          </p:cNvPr>
          <p:cNvSpPr>
            <a:spLocks noGrp="1"/>
          </p:cNvSpPr>
          <p:nvPr>
            <p:ph idx="1"/>
          </p:nvPr>
        </p:nvSpPr>
        <p:spPr/>
        <p:txBody>
          <a:bodyPr>
            <a:normAutofit/>
          </a:bodyPr>
          <a:lstStyle/>
          <a:p>
            <a:r>
              <a:rPr lang="en-US" dirty="0"/>
              <a:t>Communication is critical for success of any monitoring visit.  </a:t>
            </a:r>
          </a:p>
        </p:txBody>
      </p:sp>
      <p:sp>
        <p:nvSpPr>
          <p:cNvPr id="4" name="Footer Placeholder 3">
            <a:extLst>
              <a:ext uri="{FF2B5EF4-FFF2-40B4-BE49-F238E27FC236}">
                <a16:creationId xmlns:a16="http://schemas.microsoft.com/office/drawing/2014/main" id="{32C5C338-8ECC-4E25-B4FC-0AACCBE46871}"/>
              </a:ext>
            </a:extLst>
          </p:cNvPr>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120DF7A4-5CF8-4849-A8D3-6BC5F8446020}"/>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49</a:t>
            </a:fld>
            <a:endParaRPr lang="en-US" dirty="0"/>
          </a:p>
        </p:txBody>
      </p:sp>
    </p:spTree>
    <p:extLst>
      <p:ext uri="{BB962C8B-B14F-4D97-AF65-F5344CB8AC3E}">
        <p14:creationId xmlns:p14="http://schemas.microsoft.com/office/powerpoint/2010/main" val="2492100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7BDFF-D8E0-4384-9E55-D6D2D6CA110F}"/>
              </a:ext>
            </a:extLst>
          </p:cNvPr>
          <p:cNvSpPr>
            <a:spLocks noGrp="1"/>
          </p:cNvSpPr>
          <p:nvPr>
            <p:ph type="title"/>
          </p:nvPr>
        </p:nvSpPr>
        <p:spPr/>
        <p:txBody>
          <a:bodyPr/>
          <a:lstStyle/>
          <a:p>
            <a:r>
              <a:rPr lang="en-US" sz="2800" dirty="0"/>
              <a:t>FDA Regulations Requiring Monitoring of Clinical Trials</a:t>
            </a:r>
            <a:br>
              <a:rPr lang="en-US" sz="2800" dirty="0"/>
            </a:br>
            <a:r>
              <a:rPr lang="en-US" sz="2800" dirty="0"/>
              <a:t>21 CFR Parts 312 and 812</a:t>
            </a:r>
          </a:p>
        </p:txBody>
      </p:sp>
      <p:sp>
        <p:nvSpPr>
          <p:cNvPr id="3" name="Content Placeholder 2">
            <a:extLst>
              <a:ext uri="{FF2B5EF4-FFF2-40B4-BE49-F238E27FC236}">
                <a16:creationId xmlns:a16="http://schemas.microsoft.com/office/drawing/2014/main" id="{EA8D8C71-EE6F-4C81-A105-40E4F15A23D3}"/>
              </a:ext>
            </a:extLst>
          </p:cNvPr>
          <p:cNvSpPr>
            <a:spLocks noGrp="1"/>
          </p:cNvSpPr>
          <p:nvPr>
            <p:ph idx="1"/>
          </p:nvPr>
        </p:nvSpPr>
        <p:spPr/>
        <p:txBody>
          <a:bodyPr/>
          <a:lstStyle/>
          <a:p>
            <a:pPr marL="0" indent="0">
              <a:buNone/>
            </a:pPr>
            <a:r>
              <a:rPr lang="en-US" sz="2400" dirty="0"/>
              <a:t>c</a:t>
            </a:r>
          </a:p>
        </p:txBody>
      </p:sp>
      <p:sp>
        <p:nvSpPr>
          <p:cNvPr id="4" name="Rectangle 3">
            <a:extLst>
              <a:ext uri="{FF2B5EF4-FFF2-40B4-BE49-F238E27FC236}">
                <a16:creationId xmlns:a16="http://schemas.microsoft.com/office/drawing/2014/main" id="{3D8ED088-BC13-4902-980E-912D2C2CEABE}"/>
              </a:ext>
            </a:extLst>
          </p:cNvPr>
          <p:cNvSpPr/>
          <p:nvPr/>
        </p:nvSpPr>
        <p:spPr>
          <a:xfrm>
            <a:off x="716132" y="1646266"/>
            <a:ext cx="4922668" cy="4678334"/>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t>(d) </a:t>
            </a:r>
            <a:r>
              <a:rPr lang="en-US" sz="2400" i="1" dirty="0"/>
              <a:t>Selecting monitors.</a:t>
            </a:r>
            <a:r>
              <a:rPr lang="en-US" sz="2400" dirty="0"/>
              <a:t> A sponsor shall select a monitor qualified by training and experience to monitor the progress of the investigation.</a:t>
            </a:r>
          </a:p>
          <a:p>
            <a:endParaRPr lang="en-US" sz="2400" dirty="0"/>
          </a:p>
          <a:p>
            <a:r>
              <a:rPr lang="en-US" sz="2400" dirty="0"/>
              <a:t> </a:t>
            </a:r>
          </a:p>
          <a:p>
            <a:endParaRPr lang="en-US" sz="2400" dirty="0"/>
          </a:p>
          <a:p>
            <a:r>
              <a:rPr lang="en-US" sz="2400" dirty="0"/>
              <a:t>21 CFR 312. 53(d)</a:t>
            </a:r>
          </a:p>
        </p:txBody>
      </p:sp>
      <p:sp>
        <p:nvSpPr>
          <p:cNvPr id="5" name="Rectangle 4">
            <a:extLst>
              <a:ext uri="{FF2B5EF4-FFF2-40B4-BE49-F238E27FC236}">
                <a16:creationId xmlns:a16="http://schemas.microsoft.com/office/drawing/2014/main" id="{66FBC43B-98CB-40C3-A034-292D052964E3}"/>
              </a:ext>
            </a:extLst>
          </p:cNvPr>
          <p:cNvSpPr/>
          <p:nvPr/>
        </p:nvSpPr>
        <p:spPr>
          <a:xfrm>
            <a:off x="6096000" y="1646266"/>
            <a:ext cx="4645572" cy="4678334"/>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a:p>
          <a:p>
            <a:r>
              <a:rPr lang="en-US" sz="2400" dirty="0"/>
              <a:t>(d) </a:t>
            </a:r>
            <a:r>
              <a:rPr lang="en-US" sz="2400" i="1" dirty="0"/>
              <a:t>Selecting monitors.</a:t>
            </a:r>
            <a:r>
              <a:rPr lang="en-US" sz="2400" dirty="0"/>
              <a:t> A sponsor shall select monitors qualified by training and experience to monitor the investigational study in accordance with this part and other applicable FDA regulations.</a:t>
            </a:r>
          </a:p>
          <a:p>
            <a:endParaRPr lang="en-US" sz="2400" dirty="0"/>
          </a:p>
          <a:p>
            <a:r>
              <a:rPr lang="en-US" sz="2400" dirty="0"/>
              <a:t>21 CFR 812.43(d)</a:t>
            </a:r>
          </a:p>
          <a:p>
            <a:endParaRPr lang="en-US" sz="2400" dirty="0"/>
          </a:p>
        </p:txBody>
      </p:sp>
      <p:sp>
        <p:nvSpPr>
          <p:cNvPr id="6" name="Footer Placeholder 5">
            <a:extLst>
              <a:ext uri="{FF2B5EF4-FFF2-40B4-BE49-F238E27FC236}">
                <a16:creationId xmlns:a16="http://schemas.microsoft.com/office/drawing/2014/main" id="{182CBB84-CFCB-4A58-9B16-C224ADBE0C4A}"/>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2FD59AFF-6DFB-4F7C-9ACF-F086FC80766F}"/>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5</a:t>
            </a:fld>
            <a:endParaRPr lang="en-US" dirty="0"/>
          </a:p>
        </p:txBody>
      </p:sp>
    </p:spTree>
    <p:extLst>
      <p:ext uri="{BB962C8B-B14F-4D97-AF65-F5344CB8AC3E}">
        <p14:creationId xmlns:p14="http://schemas.microsoft.com/office/powerpoint/2010/main" val="33781735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F5F26-B2C7-4D2D-B9A5-A8DB51FDB81A}"/>
              </a:ext>
            </a:extLst>
          </p:cNvPr>
          <p:cNvSpPr>
            <a:spLocks noGrp="1"/>
          </p:cNvSpPr>
          <p:nvPr>
            <p:ph type="title"/>
          </p:nvPr>
        </p:nvSpPr>
        <p:spPr/>
        <p:txBody>
          <a:bodyPr>
            <a:normAutofit/>
          </a:bodyPr>
          <a:lstStyle/>
          <a:p>
            <a:pPr algn="l"/>
            <a:r>
              <a:rPr lang="en-US" dirty="0"/>
              <a:t>References</a:t>
            </a:r>
          </a:p>
        </p:txBody>
      </p:sp>
      <p:sp>
        <p:nvSpPr>
          <p:cNvPr id="3" name="Content Placeholder 2">
            <a:extLst>
              <a:ext uri="{FF2B5EF4-FFF2-40B4-BE49-F238E27FC236}">
                <a16:creationId xmlns:a16="http://schemas.microsoft.com/office/drawing/2014/main" id="{16AF030C-996B-49F7-ABBE-65D5BE3A6DFE}"/>
              </a:ext>
            </a:extLst>
          </p:cNvPr>
          <p:cNvSpPr>
            <a:spLocks noGrp="1"/>
          </p:cNvSpPr>
          <p:nvPr>
            <p:ph idx="1"/>
          </p:nvPr>
        </p:nvSpPr>
        <p:spPr/>
        <p:txBody>
          <a:bodyPr>
            <a:normAutofit fontScale="85000" lnSpcReduction="10000"/>
          </a:bodyPr>
          <a:lstStyle/>
          <a:p>
            <a:r>
              <a:rPr lang="en-US" sz="3100" dirty="0"/>
              <a:t>FDA Guidance: June 7, 2020: “FDA Guidance on Conduct of Clinical Trials of Medical Products during COVID-19 Public Health Emergency – Guidance for Industry, Investigators, and Institutional Review Boards”</a:t>
            </a:r>
          </a:p>
          <a:p>
            <a:r>
              <a:rPr lang="en-US" sz="3100" dirty="0"/>
              <a:t>VA Memorandum: June 7, 2010: “Guidance on Implementation of Approved Methods for Clinical Trial Monitor Access”</a:t>
            </a:r>
          </a:p>
          <a:p>
            <a:r>
              <a:rPr lang="en-US" sz="3100" dirty="0"/>
              <a:t>VA Memorandum: April 7, 2020: “Use of Video Communication Technology for VHA Research and Development Activities under COVID-19”</a:t>
            </a:r>
          </a:p>
          <a:p>
            <a:r>
              <a:rPr lang="en-US" sz="3100" dirty="0"/>
              <a:t>VHA Directive 1200.05: January 7, 2019 (amended March 3, 2020): “Requirements for the Protections of Human Subjects in Research”</a:t>
            </a:r>
          </a:p>
          <a:p>
            <a:pPr marL="0" indent="0">
              <a:buNone/>
            </a:pPr>
            <a:endParaRPr lang="en-US" dirty="0"/>
          </a:p>
        </p:txBody>
      </p:sp>
      <p:sp>
        <p:nvSpPr>
          <p:cNvPr id="4" name="Footer Placeholder 3">
            <a:extLst>
              <a:ext uri="{FF2B5EF4-FFF2-40B4-BE49-F238E27FC236}">
                <a16:creationId xmlns:a16="http://schemas.microsoft.com/office/drawing/2014/main" id="{AFD388B6-F3B5-4034-92BE-BFD63F1B81BA}"/>
              </a:ext>
            </a:extLst>
          </p:cNvPr>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284C3E75-72E7-4299-BB5F-FD20F5E4B526}"/>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50</a:t>
            </a:fld>
            <a:endParaRPr lang="en-US" dirty="0"/>
          </a:p>
        </p:txBody>
      </p:sp>
    </p:spTree>
    <p:extLst>
      <p:ext uri="{BB962C8B-B14F-4D97-AF65-F5344CB8AC3E}">
        <p14:creationId xmlns:p14="http://schemas.microsoft.com/office/powerpoint/2010/main" val="42567539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16979-F355-46D1-A539-459DA9767876}"/>
              </a:ext>
            </a:extLst>
          </p:cNvPr>
          <p:cNvSpPr>
            <a:spLocks noGrp="1"/>
          </p:cNvSpPr>
          <p:nvPr>
            <p:ph type="title"/>
          </p:nvPr>
        </p:nvSpPr>
        <p:spPr/>
        <p:txBody>
          <a:bodyPr/>
          <a:lstStyle/>
          <a:p>
            <a:r>
              <a:rPr lang="en-US" dirty="0"/>
              <a:t>THANK YOU AND QUESTIONS</a:t>
            </a:r>
          </a:p>
        </p:txBody>
      </p:sp>
      <p:pic>
        <p:nvPicPr>
          <p:cNvPr id="5" name="Content Placeholder 4">
            <a:extLst>
              <a:ext uri="{FF2B5EF4-FFF2-40B4-BE49-F238E27FC236}">
                <a16:creationId xmlns:a16="http://schemas.microsoft.com/office/drawing/2014/main" id="{6CFA426F-EEB5-467A-AB6A-CD704162C8E7}"/>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3980037" y="1676400"/>
            <a:ext cx="4231927" cy="4191000"/>
          </a:xfrm>
        </p:spPr>
      </p:pic>
      <p:sp>
        <p:nvSpPr>
          <p:cNvPr id="4" name="Slide Number Placeholder 5">
            <a:extLst>
              <a:ext uri="{FF2B5EF4-FFF2-40B4-BE49-F238E27FC236}">
                <a16:creationId xmlns:a16="http://schemas.microsoft.com/office/drawing/2014/main" id="{87292CE8-DD74-4026-8F21-2FE848A34E4C}"/>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51</a:t>
            </a:fld>
            <a:endParaRPr lang="en-US" dirty="0"/>
          </a:p>
        </p:txBody>
      </p:sp>
    </p:spTree>
    <p:extLst>
      <p:ext uri="{BB962C8B-B14F-4D97-AF65-F5344CB8AC3E}">
        <p14:creationId xmlns:p14="http://schemas.microsoft.com/office/powerpoint/2010/main" val="21226426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FFB5A-D5B4-4670-B04D-FCFCB3CBB6E2}"/>
              </a:ext>
            </a:extLst>
          </p:cNvPr>
          <p:cNvSpPr>
            <a:spLocks noGrp="1"/>
          </p:cNvSpPr>
          <p:nvPr>
            <p:ph type="title"/>
          </p:nvPr>
        </p:nvSpPr>
        <p:spPr/>
        <p:txBody>
          <a:bodyPr/>
          <a:lstStyle/>
          <a:p>
            <a:r>
              <a:rPr lang="en-US" dirty="0"/>
              <a:t>Availability of Recording</a:t>
            </a:r>
          </a:p>
        </p:txBody>
      </p:sp>
      <p:sp>
        <p:nvSpPr>
          <p:cNvPr id="3" name="Content Placeholder 2">
            <a:extLst>
              <a:ext uri="{FF2B5EF4-FFF2-40B4-BE49-F238E27FC236}">
                <a16:creationId xmlns:a16="http://schemas.microsoft.com/office/drawing/2014/main" id="{32748F7F-51DC-47CB-8C17-45F37CDB4058}"/>
              </a:ext>
            </a:extLst>
          </p:cNvPr>
          <p:cNvSpPr>
            <a:spLocks noGrp="1"/>
          </p:cNvSpPr>
          <p:nvPr>
            <p:ph idx="1"/>
          </p:nvPr>
        </p:nvSpPr>
        <p:spPr/>
        <p:txBody>
          <a:bodyPr/>
          <a:lstStyle/>
          <a:p>
            <a:r>
              <a:rPr lang="en-US" sz="2400" dirty="0"/>
              <a:t>A recording of this session and the associated handouts will be available on ORPP&amp;E’s Education and Training website approximately one week post-webinar</a:t>
            </a:r>
          </a:p>
          <a:p>
            <a:r>
              <a:rPr lang="en-US" sz="2400" dirty="0"/>
              <a:t>An archive of all ORPP&amp;E webinars can be found here:  </a:t>
            </a:r>
            <a:r>
              <a:rPr lang="en-US" sz="2400" dirty="0">
                <a:hlinkClick r:id="rId3"/>
              </a:rPr>
              <a:t>https://www.research.va.gov/programs/orppe/education/webinars/archives.cfm</a:t>
            </a:r>
            <a:endParaRPr lang="en-US" sz="2400" dirty="0"/>
          </a:p>
          <a:p>
            <a:endParaRPr lang="en-US" sz="2400" dirty="0"/>
          </a:p>
        </p:txBody>
      </p:sp>
      <p:sp>
        <p:nvSpPr>
          <p:cNvPr id="4" name="Slide Number Placeholder 5">
            <a:extLst>
              <a:ext uri="{FF2B5EF4-FFF2-40B4-BE49-F238E27FC236}">
                <a16:creationId xmlns:a16="http://schemas.microsoft.com/office/drawing/2014/main" id="{CE6FC120-30CC-4DD4-BAC8-6E76C458DDE4}"/>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52</a:t>
            </a:fld>
            <a:endParaRPr lang="en-US" dirty="0"/>
          </a:p>
        </p:txBody>
      </p:sp>
    </p:spTree>
    <p:extLst>
      <p:ext uri="{BB962C8B-B14F-4D97-AF65-F5344CB8AC3E}">
        <p14:creationId xmlns:p14="http://schemas.microsoft.com/office/powerpoint/2010/main" val="2268654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04629-2542-4D6C-8423-352A8BC1943C}"/>
              </a:ext>
            </a:extLst>
          </p:cNvPr>
          <p:cNvSpPr>
            <a:spLocks noGrp="1"/>
          </p:cNvSpPr>
          <p:nvPr>
            <p:ph type="title"/>
          </p:nvPr>
        </p:nvSpPr>
        <p:spPr/>
        <p:txBody>
          <a:bodyPr>
            <a:normAutofit/>
          </a:bodyPr>
          <a:lstStyle/>
          <a:p>
            <a:pPr algn="l"/>
            <a:r>
              <a:rPr lang="en-US" sz="3200" dirty="0"/>
              <a:t>VA Absolutely Permits External Monitoring of Clinical Trials</a:t>
            </a:r>
          </a:p>
        </p:txBody>
      </p:sp>
      <p:sp>
        <p:nvSpPr>
          <p:cNvPr id="3" name="Content Placeholder 2">
            <a:extLst>
              <a:ext uri="{FF2B5EF4-FFF2-40B4-BE49-F238E27FC236}">
                <a16:creationId xmlns:a16="http://schemas.microsoft.com/office/drawing/2014/main" id="{A3AB1E54-A912-4D08-97F3-A4A9B394CD16}"/>
              </a:ext>
            </a:extLst>
          </p:cNvPr>
          <p:cNvSpPr>
            <a:spLocks noGrp="1"/>
          </p:cNvSpPr>
          <p:nvPr>
            <p:ph idx="1"/>
          </p:nvPr>
        </p:nvSpPr>
        <p:spPr/>
        <p:txBody>
          <a:bodyPr>
            <a:noAutofit/>
          </a:bodyPr>
          <a:lstStyle/>
          <a:p>
            <a:r>
              <a:rPr lang="en-US" sz="2400" dirty="0"/>
              <a:t>VA has never prohibited external monitoring of clinical studies (primarily clinical trials).</a:t>
            </a:r>
          </a:p>
          <a:p>
            <a:r>
              <a:rPr lang="en-US" sz="2400" dirty="0"/>
              <a:t>Regulatory requirements must be met:</a:t>
            </a:r>
          </a:p>
          <a:p>
            <a:pPr lvl="1">
              <a:buFont typeface="Courier New" panose="02070309020205020404" pitchFamily="49" charset="0"/>
              <a:buChar char="o"/>
            </a:pPr>
            <a:r>
              <a:rPr lang="en-US" sz="2400" dirty="0"/>
              <a:t>Informed consent</a:t>
            </a:r>
          </a:p>
          <a:p>
            <a:pPr lvl="1">
              <a:buFont typeface="Courier New" panose="02070309020205020404" pitchFamily="49" charset="0"/>
              <a:buChar char="o"/>
            </a:pPr>
            <a:r>
              <a:rPr lang="en-US" sz="2400" dirty="0"/>
              <a:t>HIPAA authorization</a:t>
            </a:r>
          </a:p>
          <a:p>
            <a:r>
              <a:rPr lang="en-US" sz="2400" dirty="0"/>
              <a:t>June 7, 2010 VA Memorandum: Guidance on Implementation of Approved Methods for Clinical Trial Monitor Access </a:t>
            </a:r>
          </a:p>
          <a:p>
            <a:pPr lvl="1">
              <a:buFont typeface="Courier New" panose="02070309020205020404" pitchFamily="49" charset="0"/>
              <a:buChar char="o"/>
            </a:pPr>
            <a:r>
              <a:rPr lang="en-US" sz="2400" dirty="0"/>
              <a:t>Described two methods for clinical monitors to access VA patients’ Electronic Health Records (EHR) for clinical trial monitoring: </a:t>
            </a:r>
          </a:p>
          <a:p>
            <a:pPr marL="457200" lvl="1" indent="0">
              <a:buNone/>
            </a:pPr>
            <a:r>
              <a:rPr lang="en-US" sz="2400" dirty="0"/>
              <a:t>	1.	Limited Read Only Access to Selected Data within the EHR</a:t>
            </a:r>
          </a:p>
          <a:p>
            <a:pPr marL="457200" lvl="1" indent="0">
              <a:buNone/>
            </a:pPr>
            <a:r>
              <a:rPr lang="en-US" sz="2400" dirty="0"/>
              <a:t>	2.	VA Employee “Driver” Method</a:t>
            </a:r>
          </a:p>
        </p:txBody>
      </p:sp>
      <p:sp>
        <p:nvSpPr>
          <p:cNvPr id="4" name="Footer Placeholder 3">
            <a:extLst>
              <a:ext uri="{FF2B5EF4-FFF2-40B4-BE49-F238E27FC236}">
                <a16:creationId xmlns:a16="http://schemas.microsoft.com/office/drawing/2014/main" id="{748443DF-8B2C-4A6B-AD0B-BCF9B057C0A6}"/>
              </a:ext>
            </a:extLst>
          </p:cNvPr>
          <p:cNvSpPr>
            <a:spLocks noGrp="1"/>
          </p:cNvSpPr>
          <p:nvPr>
            <p:ph type="ftr" sz="quarter" idx="11"/>
          </p:nvPr>
        </p:nvSpPr>
        <p:spPr/>
        <p:txBody>
          <a:bodyPr/>
          <a:lstStyle/>
          <a:p>
            <a:endParaRPr lang="en-US" dirty="0"/>
          </a:p>
        </p:txBody>
      </p:sp>
      <p:sp>
        <p:nvSpPr>
          <p:cNvPr id="5" name="Slide Number Placeholder 5">
            <a:extLst>
              <a:ext uri="{FF2B5EF4-FFF2-40B4-BE49-F238E27FC236}">
                <a16:creationId xmlns:a16="http://schemas.microsoft.com/office/drawing/2014/main" id="{08D6FC6E-C659-4EE4-8EA9-8BA9DE41DD3C}"/>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6</a:t>
            </a:fld>
            <a:endParaRPr lang="en-US" dirty="0"/>
          </a:p>
        </p:txBody>
      </p:sp>
    </p:spTree>
    <p:extLst>
      <p:ext uri="{BB962C8B-B14F-4D97-AF65-F5344CB8AC3E}">
        <p14:creationId xmlns:p14="http://schemas.microsoft.com/office/powerpoint/2010/main" val="891032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CFBD6-B55B-458C-ACF4-1045752889C2}"/>
              </a:ext>
            </a:extLst>
          </p:cNvPr>
          <p:cNvSpPr>
            <a:spLocks noGrp="1"/>
          </p:cNvSpPr>
          <p:nvPr>
            <p:ph type="title"/>
          </p:nvPr>
        </p:nvSpPr>
        <p:spPr/>
        <p:txBody>
          <a:bodyPr>
            <a:normAutofit/>
          </a:bodyPr>
          <a:lstStyle/>
          <a:p>
            <a:pPr algn="l"/>
            <a:r>
              <a:rPr lang="en-US" sz="2700" dirty="0"/>
              <a:t>June 7, 2010 VA Memorandum: Guidance on Implementation of Approved Methods for Clinical Trial Monitor Access </a:t>
            </a:r>
            <a:endParaRPr lang="en-US" dirty="0"/>
          </a:p>
        </p:txBody>
      </p:sp>
      <p:sp>
        <p:nvSpPr>
          <p:cNvPr id="3" name="Content Placeholder 2">
            <a:extLst>
              <a:ext uri="{FF2B5EF4-FFF2-40B4-BE49-F238E27FC236}">
                <a16:creationId xmlns:a16="http://schemas.microsoft.com/office/drawing/2014/main" id="{8139317B-45CC-4ACA-AF3A-24EFFBB5D58F}"/>
              </a:ext>
            </a:extLst>
          </p:cNvPr>
          <p:cNvSpPr>
            <a:spLocks noGrp="1"/>
          </p:cNvSpPr>
          <p:nvPr>
            <p:ph idx="1"/>
          </p:nvPr>
        </p:nvSpPr>
        <p:spPr/>
        <p:txBody>
          <a:bodyPr/>
          <a:lstStyle/>
          <a:p>
            <a:pPr marL="0" indent="0">
              <a:buNone/>
            </a:pPr>
            <a:r>
              <a:rPr lang="en-US" dirty="0"/>
              <a:t> </a:t>
            </a:r>
          </a:p>
        </p:txBody>
      </p:sp>
      <p:pic>
        <p:nvPicPr>
          <p:cNvPr id="4" name="Content Placeholder 3">
            <a:extLst>
              <a:ext uri="{FF2B5EF4-FFF2-40B4-BE49-F238E27FC236}">
                <a16:creationId xmlns:a16="http://schemas.microsoft.com/office/drawing/2014/main" id="{7F6887AE-1FE0-4E20-B797-BF70E7AC6008}"/>
              </a:ext>
            </a:extLst>
          </p:cNvPr>
          <p:cNvPicPr>
            <a:picLocks noChangeAspect="1"/>
          </p:cNvPicPr>
          <p:nvPr/>
        </p:nvPicPr>
        <p:blipFill rotWithShape="1">
          <a:blip r:embed="rId2"/>
          <a:srcRect l="29476" t="17967" r="34471" b="5862"/>
          <a:stretch/>
        </p:blipFill>
        <p:spPr>
          <a:xfrm>
            <a:off x="3573517" y="1524000"/>
            <a:ext cx="4764866" cy="5334000"/>
          </a:xfrm>
          <a:prstGeom prst="rect">
            <a:avLst/>
          </a:prstGeom>
        </p:spPr>
      </p:pic>
      <p:sp>
        <p:nvSpPr>
          <p:cNvPr id="5" name="Footer Placeholder 4">
            <a:extLst>
              <a:ext uri="{FF2B5EF4-FFF2-40B4-BE49-F238E27FC236}">
                <a16:creationId xmlns:a16="http://schemas.microsoft.com/office/drawing/2014/main" id="{B7D146FB-CE29-4DF5-8A8A-243DCDEAFC9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26D48D-3294-4DD4-8364-6FBDF7684547}"/>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7</a:t>
            </a:fld>
            <a:endParaRPr lang="en-US" dirty="0"/>
          </a:p>
        </p:txBody>
      </p:sp>
    </p:spTree>
    <p:extLst>
      <p:ext uri="{BB962C8B-B14F-4D97-AF65-F5344CB8AC3E}">
        <p14:creationId xmlns:p14="http://schemas.microsoft.com/office/powerpoint/2010/main" val="2083797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90C96-1CEB-425E-904C-A0F3F80755EC}"/>
              </a:ext>
            </a:extLst>
          </p:cNvPr>
          <p:cNvSpPr>
            <a:spLocks noGrp="1"/>
          </p:cNvSpPr>
          <p:nvPr>
            <p:ph type="title"/>
          </p:nvPr>
        </p:nvSpPr>
        <p:spPr>
          <a:xfrm>
            <a:off x="515007" y="327190"/>
            <a:ext cx="10972800" cy="1143000"/>
          </a:xfrm>
        </p:spPr>
        <p:txBody>
          <a:bodyPr>
            <a:normAutofit fontScale="90000"/>
          </a:bodyPr>
          <a:lstStyle/>
          <a:p>
            <a:pPr algn="l"/>
            <a:r>
              <a:rPr lang="en-US" dirty="0"/>
              <a:t>True or False: VA Does Not Permit </a:t>
            </a:r>
            <a:r>
              <a:rPr lang="en-US" b="1" dirty="0"/>
              <a:t>Remote Monitoring</a:t>
            </a:r>
            <a:r>
              <a:rPr lang="en-US" dirty="0"/>
              <a:t> of Clinical Research</a:t>
            </a:r>
          </a:p>
        </p:txBody>
      </p:sp>
      <p:sp>
        <p:nvSpPr>
          <p:cNvPr id="3" name="Content Placeholder 2">
            <a:extLst>
              <a:ext uri="{FF2B5EF4-FFF2-40B4-BE49-F238E27FC236}">
                <a16:creationId xmlns:a16="http://schemas.microsoft.com/office/drawing/2014/main" id="{9B1B7139-EE74-4043-948B-21D6F7539DC4}"/>
              </a:ext>
            </a:extLst>
          </p:cNvPr>
          <p:cNvSpPr>
            <a:spLocks noGrp="1"/>
          </p:cNvSpPr>
          <p:nvPr>
            <p:ph idx="1"/>
          </p:nvPr>
        </p:nvSpPr>
        <p:spPr/>
        <p:txBody>
          <a:bodyPr/>
          <a:lstStyle/>
          <a:p>
            <a:pPr marL="0" indent="0">
              <a:buNone/>
            </a:pPr>
            <a:r>
              <a:rPr lang="en-US" dirty="0"/>
              <a:t>  </a:t>
            </a:r>
          </a:p>
        </p:txBody>
      </p:sp>
      <p:pic>
        <p:nvPicPr>
          <p:cNvPr id="6" name="Picture 5" descr="A close up of text on a white background&#10;&#10;Description automatically generated">
            <a:extLst>
              <a:ext uri="{FF2B5EF4-FFF2-40B4-BE49-F238E27FC236}">
                <a16:creationId xmlns:a16="http://schemas.microsoft.com/office/drawing/2014/main" id="{37BB007C-5826-4D32-A29D-A26109747365}"/>
              </a:ext>
            </a:extLst>
          </p:cNvPr>
          <p:cNvPicPr>
            <a:picLocks noChangeAspect="1"/>
          </p:cNvPicPr>
          <p:nvPr/>
        </p:nvPicPr>
        <p:blipFill rotWithShape="1">
          <a:blip r:embed="rId2">
            <a:extLst>
              <a:ext uri="{28A0092B-C50C-407E-A947-70E740481C1C}">
                <a14:useLocalDpi xmlns:a14="http://schemas.microsoft.com/office/drawing/2010/main" val="0"/>
              </a:ext>
            </a:extLst>
          </a:blip>
          <a:srcRect r="4995" b="9537"/>
          <a:stretch/>
        </p:blipFill>
        <p:spPr>
          <a:xfrm>
            <a:off x="3836276" y="1646266"/>
            <a:ext cx="3699641" cy="5180558"/>
          </a:xfrm>
          <a:prstGeom prst="rect">
            <a:avLst/>
          </a:prstGeom>
        </p:spPr>
      </p:pic>
      <p:sp>
        <p:nvSpPr>
          <p:cNvPr id="4" name="Footer Placeholder 3">
            <a:extLst>
              <a:ext uri="{FF2B5EF4-FFF2-40B4-BE49-F238E27FC236}">
                <a16:creationId xmlns:a16="http://schemas.microsoft.com/office/drawing/2014/main" id="{7B82B217-2F22-4960-9572-16039A0ABCA5}"/>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79F41893-8B04-4C0B-82A8-6D59598676FA}"/>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8</a:t>
            </a:fld>
            <a:endParaRPr lang="en-US" dirty="0"/>
          </a:p>
        </p:txBody>
      </p:sp>
    </p:spTree>
    <p:extLst>
      <p:ext uri="{BB962C8B-B14F-4D97-AF65-F5344CB8AC3E}">
        <p14:creationId xmlns:p14="http://schemas.microsoft.com/office/powerpoint/2010/main" val="446194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90C96-1CEB-425E-904C-A0F3F80755EC}"/>
              </a:ext>
            </a:extLst>
          </p:cNvPr>
          <p:cNvSpPr>
            <a:spLocks noGrp="1"/>
          </p:cNvSpPr>
          <p:nvPr>
            <p:ph type="title"/>
          </p:nvPr>
        </p:nvSpPr>
        <p:spPr>
          <a:xfrm>
            <a:off x="493986" y="405362"/>
            <a:ext cx="10972800" cy="1143000"/>
          </a:xfrm>
        </p:spPr>
        <p:txBody>
          <a:bodyPr>
            <a:normAutofit fontScale="90000"/>
          </a:bodyPr>
          <a:lstStyle/>
          <a:p>
            <a:pPr algn="l"/>
            <a:r>
              <a:rPr lang="en-US" dirty="0"/>
              <a:t>True or False: VA Does Not Permit </a:t>
            </a:r>
            <a:r>
              <a:rPr lang="en-US" b="1" dirty="0"/>
              <a:t>Remote Monitoring</a:t>
            </a:r>
            <a:r>
              <a:rPr lang="en-US" dirty="0"/>
              <a:t> of Clinical Research: ANSWER</a:t>
            </a:r>
          </a:p>
        </p:txBody>
      </p:sp>
      <p:sp>
        <p:nvSpPr>
          <p:cNvPr id="3" name="Content Placeholder 2">
            <a:extLst>
              <a:ext uri="{FF2B5EF4-FFF2-40B4-BE49-F238E27FC236}">
                <a16:creationId xmlns:a16="http://schemas.microsoft.com/office/drawing/2014/main" id="{9B1B7139-EE74-4043-948B-21D6F7539DC4}"/>
              </a:ext>
            </a:extLst>
          </p:cNvPr>
          <p:cNvSpPr>
            <a:spLocks noGrp="1"/>
          </p:cNvSpPr>
          <p:nvPr>
            <p:ph idx="1"/>
          </p:nvPr>
        </p:nvSpPr>
        <p:spPr/>
        <p:txBody>
          <a:bodyPr/>
          <a:lstStyle/>
          <a:p>
            <a:pPr marL="0" indent="0">
              <a:buNone/>
            </a:pPr>
            <a:r>
              <a:rPr lang="en-US" dirty="0"/>
              <a:t>  </a:t>
            </a:r>
          </a:p>
        </p:txBody>
      </p:sp>
      <p:pic>
        <p:nvPicPr>
          <p:cNvPr id="6" name="Picture 5" descr="A close up of text on a white background&#10;&#10;Description automatically generated">
            <a:extLst>
              <a:ext uri="{FF2B5EF4-FFF2-40B4-BE49-F238E27FC236}">
                <a16:creationId xmlns:a16="http://schemas.microsoft.com/office/drawing/2014/main" id="{37BB007C-5826-4D32-A29D-A26109747365}"/>
              </a:ext>
            </a:extLst>
          </p:cNvPr>
          <p:cNvPicPr>
            <a:picLocks noChangeAspect="1"/>
          </p:cNvPicPr>
          <p:nvPr/>
        </p:nvPicPr>
        <p:blipFill rotWithShape="1">
          <a:blip r:embed="rId2">
            <a:extLst>
              <a:ext uri="{28A0092B-C50C-407E-A947-70E740481C1C}">
                <a14:useLocalDpi xmlns:a14="http://schemas.microsoft.com/office/drawing/2010/main" val="0"/>
              </a:ext>
            </a:extLst>
          </a:blip>
          <a:srcRect l="-3778" t="46501" r="4995" b="9537"/>
          <a:stretch/>
        </p:blipFill>
        <p:spPr>
          <a:xfrm>
            <a:off x="2418095" y="1646266"/>
            <a:ext cx="5118537" cy="3349898"/>
          </a:xfrm>
          <a:prstGeom prst="rect">
            <a:avLst/>
          </a:prstGeom>
        </p:spPr>
      </p:pic>
      <p:pic>
        <p:nvPicPr>
          <p:cNvPr id="5" name="Picture 4" descr="A close up of a sign&#10;&#10;Description automatically generated">
            <a:extLst>
              <a:ext uri="{FF2B5EF4-FFF2-40B4-BE49-F238E27FC236}">
                <a16:creationId xmlns:a16="http://schemas.microsoft.com/office/drawing/2014/main" id="{2356FC69-56C1-48D9-9DAB-084E97FC97C0}"/>
              </a:ext>
            </a:extLst>
          </p:cNvPr>
          <p:cNvPicPr>
            <a:picLocks noChangeAspect="1"/>
          </p:cNvPicPr>
          <p:nvPr/>
        </p:nvPicPr>
        <p:blipFill rotWithShape="1">
          <a:blip r:embed="rId3">
            <a:extLst>
              <a:ext uri="{28A0092B-C50C-407E-A947-70E740481C1C}">
                <a14:useLocalDpi xmlns:a14="http://schemas.microsoft.com/office/drawing/2010/main" val="0"/>
              </a:ext>
            </a:extLst>
          </a:blip>
          <a:srcRect l="6781" t="-63129" r="8405" b="103637"/>
          <a:stretch/>
        </p:blipFill>
        <p:spPr>
          <a:xfrm>
            <a:off x="4445876" y="2974428"/>
            <a:ext cx="4666593" cy="1681655"/>
          </a:xfrm>
          <a:prstGeom prst="rect">
            <a:avLst/>
          </a:prstGeom>
        </p:spPr>
      </p:pic>
      <p:pic>
        <p:nvPicPr>
          <p:cNvPr id="8" name="Picture 7" descr="A close up of a sign&#10;&#10;Description automatically generated">
            <a:extLst>
              <a:ext uri="{FF2B5EF4-FFF2-40B4-BE49-F238E27FC236}">
                <a16:creationId xmlns:a16="http://schemas.microsoft.com/office/drawing/2014/main" id="{849A5B7A-0795-46D7-9557-4200C8F411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4865" y="4996164"/>
            <a:ext cx="3471042" cy="1783248"/>
          </a:xfrm>
          <a:prstGeom prst="rect">
            <a:avLst/>
          </a:prstGeom>
        </p:spPr>
      </p:pic>
      <p:sp>
        <p:nvSpPr>
          <p:cNvPr id="4" name="Footer Placeholder 3">
            <a:extLst>
              <a:ext uri="{FF2B5EF4-FFF2-40B4-BE49-F238E27FC236}">
                <a16:creationId xmlns:a16="http://schemas.microsoft.com/office/drawing/2014/main" id="{05FA2207-4559-4D39-9FE2-C2CB9B9ACCC8}"/>
              </a:ext>
            </a:extLst>
          </p:cNvPr>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15840F01-83A5-48AE-9FED-0695B7EEB3B2}"/>
              </a:ext>
            </a:extLst>
          </p:cNvPr>
          <p:cNvSpPr txBox="1">
            <a:spLocks/>
          </p:cNvSpPr>
          <p:nvPr/>
        </p:nvSpPr>
        <p:spPr>
          <a:xfrm>
            <a:off x="8737600" y="6356353"/>
            <a:ext cx="28448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F23D2E0-857C-45E7-8D49-73C280832387}" type="slidenum">
              <a:rPr lang="en-US" smtClean="0"/>
              <a:pPr algn="r"/>
              <a:t>9</a:t>
            </a:fld>
            <a:endParaRPr lang="en-US" dirty="0"/>
          </a:p>
        </p:txBody>
      </p:sp>
    </p:spTree>
    <p:extLst>
      <p:ext uri="{BB962C8B-B14F-4D97-AF65-F5344CB8AC3E}">
        <p14:creationId xmlns:p14="http://schemas.microsoft.com/office/powerpoint/2010/main" val="2353917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TotalTime>
  <Words>3087</Words>
  <Application>Microsoft Office PowerPoint</Application>
  <PresentationFormat>Widescreen</PresentationFormat>
  <Paragraphs>313</Paragraphs>
  <Slides>52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Courier New</vt:lpstr>
      <vt:lpstr>Wingdings</vt:lpstr>
      <vt:lpstr>Office Theme</vt:lpstr>
      <vt:lpstr>Facilitating Conduct of Remote Monitoring for Clinical Trials:  Key Considerations for VA Researchers   Lead Presenter: C. Karen Jeans, PhD, CCRN, CIP Office of Research Protections, Policy, &amp; Education VHA Office of Research and Development Department of Veterans Affairs                           June 18, 2020  </vt:lpstr>
      <vt:lpstr>Objectives</vt:lpstr>
      <vt:lpstr>True or False: VA Does Not Permit External Monitoring of Clinical Research</vt:lpstr>
      <vt:lpstr>True or False: VA Does Not Permit External Monitoring of Clinical Research:  ANSWER</vt:lpstr>
      <vt:lpstr>FDA Regulations Requiring Monitoring of Clinical Trials 21 CFR Parts 312 and 812</vt:lpstr>
      <vt:lpstr>VA Absolutely Permits External Monitoring of Clinical Trials</vt:lpstr>
      <vt:lpstr>June 7, 2010 VA Memorandum: Guidance on Implementation of Approved Methods for Clinical Trial Monitor Access </vt:lpstr>
      <vt:lpstr>True or False: VA Does Not Permit Remote Monitoring of Clinical Research</vt:lpstr>
      <vt:lpstr>True or False: VA Does Not Permit Remote Monitoring of Clinical Research: ANSWER</vt:lpstr>
      <vt:lpstr>VA Permits External Monitoring of Clinical Trials Using Remote Monitoring</vt:lpstr>
      <vt:lpstr>ORD Guidance on Remote Monitoring of Clinical Trials Issued June 18, 2020</vt:lpstr>
      <vt:lpstr>ORD Guidance on Remote Monitoring of Clinical Trials Issued June 18, 2020</vt:lpstr>
      <vt:lpstr>Sequence of Steps to Facilitate Remote Monitoring Visits in VA Research</vt:lpstr>
      <vt:lpstr>PowerPoint Presentation</vt:lpstr>
      <vt:lpstr>Step 1: Equipment and Access Requirements to Conduct a Remote Monitoring Visit</vt:lpstr>
      <vt:lpstr>Step 1: Equipment and Access Requirements to Conduct a Remote Monitoring Visit</vt:lpstr>
      <vt:lpstr>Step 1: Equipment and Access Requirements to Conduct a Remote Monitoring Visit</vt:lpstr>
      <vt:lpstr>Webex Resource Page: https://dvagov.sharepoint.com/sites/OITUCIS/webex/SitePages/WebEx.aspx</vt:lpstr>
      <vt:lpstr>WebEx Meetings – Account Request</vt:lpstr>
      <vt:lpstr>Verify your VA Email</vt:lpstr>
      <vt:lpstr>Email Verification</vt:lpstr>
      <vt:lpstr>Email Verification Response</vt:lpstr>
      <vt:lpstr>Email Address Confirmed</vt:lpstr>
      <vt:lpstr>Step 2: Verifying Regulatory Requirements Prior to Scheduling the Remote Monitoring Visit</vt:lpstr>
      <vt:lpstr>Step 2: Verifying Regulatory Requirements Prior to Scheduling the Remote Monitoring Visit</vt:lpstr>
      <vt:lpstr>Step 3: Scheduling the Remote Monitoring Visit</vt:lpstr>
      <vt:lpstr>Step 3: Scheduling the Remote Monitoring Visit</vt:lpstr>
      <vt:lpstr>Step 3: Scheduling the Remote Monitoring Visit</vt:lpstr>
      <vt:lpstr>Step 3: Scheduling the Remote Monitoring Visit</vt:lpstr>
      <vt:lpstr>Step 3: Scheduling the Remote Monitoring Visit</vt:lpstr>
      <vt:lpstr>Step 4: Testing the Equipment Used to Conduct a Remote Monitoring Visit</vt:lpstr>
      <vt:lpstr>Step 4: Testing the Equipment Used to Conduct a Remote Monitoring Visit</vt:lpstr>
      <vt:lpstr>Step 5: Preparing (Staging) Documents for Review</vt:lpstr>
      <vt:lpstr>Step 5: Preparing (Staging) Documents for Review</vt:lpstr>
      <vt:lpstr>Step 5: Preparing (Staging) Documents for Review</vt:lpstr>
      <vt:lpstr>Step 5: Preparing (Staging) Documents for Review Example: Certification Letter Template for Scanned Documents</vt:lpstr>
      <vt:lpstr>Step 5: Preparing (Staging) Documents for Review</vt:lpstr>
      <vt:lpstr>Step 6: Conducting the Remote Monitoring Visit: Record Review</vt:lpstr>
      <vt:lpstr>Step 6: Conducting the Remote Monitoring Visit: Record Review</vt:lpstr>
      <vt:lpstr>Step 6: Conducting the Remote Monitoring Visit: Record Review</vt:lpstr>
      <vt:lpstr>Step 6: Conducting the Remote Monitoring Visit: Record Review</vt:lpstr>
      <vt:lpstr>Step 6: Conducting the Remote Monitoring Visit: Record Review</vt:lpstr>
      <vt:lpstr>Step 6: Conducting the Remote Monitoring Visit: Record Review</vt:lpstr>
      <vt:lpstr>Step 7: Ending the Remote Monitoring Visit</vt:lpstr>
      <vt:lpstr>Step 7: Ending the Remote Monitoring Visit</vt:lpstr>
      <vt:lpstr>Step 7: Ending the Remote Monitoring Visit</vt:lpstr>
      <vt:lpstr>Summary</vt:lpstr>
      <vt:lpstr>Summary</vt:lpstr>
      <vt:lpstr>Summary</vt:lpstr>
      <vt:lpstr>References</vt:lpstr>
      <vt:lpstr>THANK YOU AND QUESTIONS</vt:lpstr>
      <vt:lpstr>Availability of Recording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Facilitating Conduct of Remote Monitoring for Clinical Trials:  Key Considerations for VA Researchers   C. Karen Jeans, PhD, CCRN, CIP Office of Research Protections, Policy, &amp; Education VHA Office of Research and Development Department of Veterans Affairs                           June 18, 2020</dc:title>
  <dc:creator>Jeans, C. Karen</dc:creator>
  <cp:lastModifiedBy>Duche, Soundia</cp:lastModifiedBy>
  <cp:revision>53</cp:revision>
  <dcterms:created xsi:type="dcterms:W3CDTF">2020-06-17T23:02:09Z</dcterms:created>
  <dcterms:modified xsi:type="dcterms:W3CDTF">2020-06-18T17:07:11Z</dcterms:modified>
</cp:coreProperties>
</file>